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3" r:id="rId4"/>
    <p:sldId id="258" r:id="rId5"/>
    <p:sldId id="299" r:id="rId6"/>
    <p:sldId id="274" r:id="rId7"/>
    <p:sldId id="302" r:id="rId8"/>
    <p:sldId id="300" r:id="rId9"/>
    <p:sldId id="301" r:id="rId10"/>
    <p:sldId id="298" r:id="rId11"/>
    <p:sldId id="305" r:id="rId12"/>
    <p:sldId id="303" r:id="rId13"/>
    <p:sldId id="304" r:id="rId14"/>
    <p:sldId id="306" r:id="rId15"/>
    <p:sldId id="307" r:id="rId16"/>
    <p:sldId id="310" r:id="rId17"/>
    <p:sldId id="276" r:id="rId18"/>
    <p:sldId id="277" r:id="rId19"/>
    <p:sldId id="312" r:id="rId20"/>
    <p:sldId id="311" r:id="rId21"/>
    <p:sldId id="313" r:id="rId22"/>
    <p:sldId id="314" r:id="rId23"/>
    <p:sldId id="293" r:id="rId24"/>
    <p:sldId id="278" r:id="rId25"/>
    <p:sldId id="308" r:id="rId26"/>
    <p:sldId id="309" r:id="rId27"/>
    <p:sldId id="317" r:id="rId28"/>
    <p:sldId id="294" r:id="rId29"/>
    <p:sldId id="295" r:id="rId30"/>
    <p:sldId id="281" r:id="rId31"/>
    <p:sldId id="282" r:id="rId32"/>
    <p:sldId id="297" r:id="rId33"/>
    <p:sldId id="296" r:id="rId34"/>
    <p:sldId id="284" r:id="rId35"/>
    <p:sldId id="279" r:id="rId36"/>
    <p:sldId id="315" r:id="rId37"/>
    <p:sldId id="280" r:id="rId38"/>
    <p:sldId id="288" r:id="rId39"/>
    <p:sldId id="289" r:id="rId40"/>
    <p:sldId id="286" r:id="rId41"/>
    <p:sldId id="285" r:id="rId42"/>
    <p:sldId id="316" r:id="rId43"/>
    <p:sldId id="287" r:id="rId44"/>
    <p:sldId id="259" r:id="rId45"/>
    <p:sldId id="292" r:id="rId46"/>
    <p:sldId id="291" r:id="rId47"/>
  </p:sldIdLst>
  <p:sldSz cx="18288000" cy="10287000"/>
  <p:notesSz cx="6858000" cy="9144000"/>
  <p:embeddedFontLst>
    <p:embeddedFont>
      <p:font typeface="Arita Dotum Bold" panose="02020603020101020101" pitchFamily="18" charset="-127"/>
      <p:regular r:id="rId49"/>
      <p:bold r:id="rId50"/>
    </p:embeddedFont>
    <p:embeddedFont>
      <p:font typeface="Arita Dotum Medium" panose="02020603020101020101" pitchFamily="18" charset="-127"/>
      <p:regular r:id="rId51"/>
    </p:embeddedFont>
    <p:embeddedFont>
      <p:font typeface="Arial Rounded MT Bold" panose="020F0704030504030204" pitchFamily="34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43E"/>
    <a:srgbClr val="E8E8E8"/>
    <a:srgbClr val="F8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4582" autoAdjust="0"/>
  </p:normalViewPr>
  <p:slideViewPr>
    <p:cSldViewPr>
      <p:cViewPr varScale="1">
        <p:scale>
          <a:sx n="70" d="100"/>
          <a:sy n="70" d="100"/>
        </p:scale>
        <p:origin x="7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17668-E3DF-E443-B9AD-808CCB6F8E0C}" type="datetimeFigureOut">
              <a:rPr kumimoji="1" lang="ko-Kore-KR" altLang="en-US" smtClean="0"/>
              <a:t>6/18/24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4AE33-6674-644D-A153-EDC2A93727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4AE33-6674-644D-A153-EDC2A937273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092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4AE33-6674-644D-A153-EDC2A937273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102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4562" y="1063150"/>
            <a:ext cx="15538876" cy="8160700"/>
            <a:chOff x="0" y="0"/>
            <a:chExt cx="48072262" cy="27871672"/>
          </a:xfrm>
          <a:solidFill>
            <a:srgbClr val="FA643E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8072263" cy="27871672"/>
            </a:xfrm>
            <a:custGeom>
              <a:avLst/>
              <a:gdLst/>
              <a:ahLst/>
              <a:cxnLst/>
              <a:rect l="l" t="t" r="r" b="b"/>
              <a:pathLst>
                <a:path w="48072263" h="27871672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grpFill/>
            <a:ln w="28575">
              <a:solidFill>
                <a:srgbClr val="FA643E"/>
              </a:solidFill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12237242" y="3467100"/>
            <a:ext cx="6050758" cy="0"/>
          </a:xfrm>
          <a:prstGeom prst="line">
            <a:avLst/>
          </a:prstGeom>
          <a:ln w="3810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062036" y="2437747"/>
            <a:ext cx="14092364" cy="6363353"/>
            <a:chOff x="234815" y="45082"/>
            <a:chExt cx="18789820" cy="8484474"/>
          </a:xfrm>
        </p:grpSpPr>
        <p:sp>
          <p:nvSpPr>
            <p:cNvPr id="6" name="TextBox 6"/>
            <p:cNvSpPr txBox="1"/>
            <p:nvPr/>
          </p:nvSpPr>
          <p:spPr>
            <a:xfrm>
              <a:off x="234815" y="45082"/>
              <a:ext cx="13566943" cy="4312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280"/>
                </a:lnSpc>
              </a:pPr>
              <a:r>
                <a:rPr lang="ko-KR" altLang="en-US" sz="12000" spc="-288" dirty="0">
                  <a:solidFill>
                    <a:srgbClr val="FA643F"/>
                  </a:solidFill>
                  <a:ea typeface="Arita Dotum Bold"/>
                </a:rPr>
                <a:t>분산프로그래밍</a:t>
              </a:r>
              <a:endParaRPr lang="en-US" altLang="ko-KR" sz="12000" spc="-288" dirty="0">
                <a:solidFill>
                  <a:srgbClr val="FA643F"/>
                </a:solidFill>
                <a:ea typeface="Arita Dotum Bold"/>
              </a:endParaRPr>
            </a:p>
            <a:p>
              <a:pPr algn="l"/>
              <a:r>
                <a:rPr lang="ko-KR" altLang="en-US" sz="6600" spc="-288" dirty="0">
                  <a:solidFill>
                    <a:srgbClr val="FA643F"/>
                  </a:solidFill>
                  <a:ea typeface="Arita Dotum Bold"/>
                </a:rPr>
                <a:t>팀 프로젝트 기말 발표</a:t>
              </a:r>
              <a:endParaRPr lang="en-US" sz="6000" spc="-288" dirty="0">
                <a:solidFill>
                  <a:srgbClr val="FA643F"/>
                </a:solidFill>
                <a:ea typeface="Arita Dotum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457691" y="5337996"/>
              <a:ext cx="13566944" cy="3191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40"/>
                </a:lnSpc>
              </a:pPr>
              <a:r>
                <a:rPr lang="ko-KR" altLang="en-US" sz="3200" dirty="0">
                  <a:ea typeface="Arita Dotum Medium"/>
                </a:rPr>
                <a:t> </a:t>
              </a:r>
              <a:r>
                <a:rPr lang="ko-KR" altLang="en-US" sz="2600" dirty="0" err="1">
                  <a:ea typeface="Arita Dotum Medium"/>
                </a:rPr>
                <a:t>분산된생각들</a:t>
              </a:r>
              <a:r>
                <a:rPr lang="ko-KR" altLang="en-US" sz="2600" dirty="0">
                  <a:ea typeface="Arita Dotum Medium"/>
                </a:rPr>
                <a:t> 조</a:t>
              </a:r>
              <a:endParaRPr lang="en-US" altLang="ko-KR" sz="2600" dirty="0">
                <a:ea typeface="Arita Dotum Medium"/>
              </a:endParaRPr>
            </a:p>
            <a:p>
              <a:pPr algn="r">
                <a:lnSpc>
                  <a:spcPts val="3840"/>
                </a:lnSpc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김대현 </a:t>
              </a:r>
              <a:r>
                <a:rPr lang="en-US" altLang="ko-KR" sz="2400" dirty="0">
                  <a:solidFill>
                    <a:srgbClr val="000000"/>
                  </a:solidFill>
                  <a:ea typeface="Arita Dotum Medium"/>
                </a:rPr>
                <a:t>60190117</a:t>
              </a:r>
            </a:p>
            <a:p>
              <a:pPr algn="r">
                <a:lnSpc>
                  <a:spcPts val="3840"/>
                </a:lnSpc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김    찬 </a:t>
              </a:r>
              <a:r>
                <a:rPr lang="en-US" altLang="ko-KR" sz="2400" dirty="0">
                  <a:solidFill>
                    <a:srgbClr val="000000"/>
                  </a:solidFill>
                  <a:ea typeface="Arita Dotum Medium"/>
                </a:rPr>
                <a:t>60202190</a:t>
              </a:r>
            </a:p>
            <a:p>
              <a:pPr algn="r">
                <a:lnSpc>
                  <a:spcPts val="3840"/>
                </a:lnSpc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모지환 </a:t>
              </a:r>
              <a:r>
                <a:rPr lang="en-US" altLang="ko-KR" sz="2400" dirty="0">
                  <a:solidFill>
                    <a:srgbClr val="000000"/>
                  </a:solidFill>
                  <a:ea typeface="Arita Dotum Medium"/>
                </a:rPr>
                <a:t>60185079</a:t>
              </a:r>
            </a:p>
            <a:p>
              <a:pPr algn="r">
                <a:lnSpc>
                  <a:spcPts val="3840"/>
                </a:lnSpc>
              </a:pPr>
              <a:r>
                <a:rPr lang="ko-KR" altLang="en-US" sz="2400" dirty="0">
                  <a:solidFill>
                    <a:srgbClr val="000000"/>
                  </a:solidFill>
                  <a:ea typeface="Arita Dotum Medium"/>
                </a:rPr>
                <a:t>허리나 </a:t>
              </a:r>
              <a:r>
                <a:rPr lang="en-US" altLang="ko-KR" sz="2400" dirty="0">
                  <a:solidFill>
                    <a:srgbClr val="000000"/>
                  </a:solidFill>
                  <a:ea typeface="Arita Dotum Medium"/>
                </a:rPr>
                <a:t>60191562</a:t>
              </a:r>
              <a:endParaRPr lang="en-US" sz="28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D6386F-73D2-0B0A-74B5-E17C45AFFB67}"/>
              </a:ext>
            </a:extLst>
          </p:cNvPr>
          <p:cNvSpPr txBox="1"/>
          <p:nvPr/>
        </p:nvSpPr>
        <p:spPr>
          <a:xfrm>
            <a:off x="2079965" y="6515100"/>
            <a:ext cx="434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ea typeface="Arita Dotum Medium"/>
              </a:rPr>
              <a:t>‘</a:t>
            </a:r>
            <a:r>
              <a:rPr lang="ko-KR" altLang="en-US" sz="2800" dirty="0">
                <a:solidFill>
                  <a:srgbClr val="000000"/>
                </a:solidFill>
                <a:ea typeface="Arita Dotum Medium"/>
              </a:rPr>
              <a:t>신동아화재</a:t>
            </a:r>
            <a:r>
              <a:rPr lang="en-US" altLang="ko-KR" sz="2800" dirty="0">
                <a:solidFill>
                  <a:srgbClr val="000000"/>
                </a:solidFill>
                <a:ea typeface="Arita Dotum Medium"/>
              </a:rPr>
              <a:t>＇</a:t>
            </a:r>
            <a:r>
              <a:rPr lang="ko-KR" altLang="en-US" sz="2800" dirty="0">
                <a:solidFill>
                  <a:srgbClr val="000000"/>
                </a:solidFill>
                <a:ea typeface="Arita Dotum Medium"/>
              </a:rPr>
              <a:t> 보험 시스템</a:t>
            </a:r>
            <a:endParaRPr lang="en-US" altLang="ko-KR" sz="2800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762000" y="2369127"/>
            <a:ext cx="7765266" cy="3206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 </a:t>
            </a:r>
            <a:r>
              <a:rPr lang="ko-KR" altLang="en-US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특징 </a:t>
            </a:r>
            <a:r>
              <a:rPr lang="en-US" altLang="ko-KR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:</a:t>
            </a:r>
            <a:endParaRPr lang="ko-KR" altLang="en-US" sz="2200" dirty="0">
              <a:latin typeface="Arita Dotum Medium"/>
              <a:ea typeface="Arita Dotum Medium"/>
            </a:endParaRP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FF0000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200" dirty="0">
                <a:latin typeface="Arita Dotum Medium"/>
                <a:ea typeface="Arita Dotum Medium"/>
              </a:rPr>
              <a:t>로그인은 모호성이 없기에 </a:t>
            </a:r>
            <a:r>
              <a:rPr lang="ko-KR" altLang="en-US" sz="2200" dirty="0" err="1">
                <a:latin typeface="Arita Dotum Medium"/>
                <a:ea typeface="Arita Dotum Medium"/>
              </a:rPr>
              <a:t>유스케이스에서</a:t>
            </a:r>
            <a:r>
              <a:rPr lang="ko-KR" altLang="en-US" sz="2200" dirty="0">
                <a:latin typeface="Arita Dotum Medium"/>
                <a:ea typeface="Arita Dotum Medium"/>
              </a:rPr>
              <a:t> 제외</a:t>
            </a:r>
            <a:r>
              <a:rPr lang="en-US" altLang="ko-KR" sz="2200" dirty="0">
                <a:latin typeface="Arita Dotum Medium"/>
                <a:ea typeface="Arita Dotum Medium"/>
              </a:rPr>
              <a:t>,</a:t>
            </a:r>
            <a:r>
              <a:rPr lang="ko-KR" altLang="en-US" sz="2200" dirty="0">
                <a:latin typeface="Arita Dotum Medium"/>
                <a:ea typeface="Arita Dotum Medium"/>
              </a:rPr>
              <a:t> 고객 관점 </a:t>
            </a:r>
            <a:r>
              <a:rPr lang="ko-KR" altLang="en-US" sz="2200" dirty="0" err="1">
                <a:latin typeface="Arita Dotum Medium"/>
                <a:ea typeface="Arita Dotum Medium"/>
              </a:rPr>
              <a:t>유스케이스는</a:t>
            </a:r>
            <a:r>
              <a:rPr lang="ko-KR" altLang="en-US" sz="2200" dirty="0">
                <a:latin typeface="Arita Dotum Medium"/>
                <a:ea typeface="Arita Dotum Medium"/>
              </a:rPr>
              <a:t> 회원가입이 되어있는 상태의 고객으로 가정</a:t>
            </a:r>
            <a:endParaRPr lang="en-US" altLang="ko-KR" sz="2200" dirty="0">
              <a:latin typeface="Arita Dotum Medium"/>
              <a:ea typeface="Arita Dotum Medium"/>
            </a:endParaRP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latin typeface="Arita Dotum Medium"/>
              <a:ea typeface="Arita Dotum Medium"/>
            </a:endParaRP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FF0000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200" dirty="0">
                <a:latin typeface="Arita Dotum Medium"/>
                <a:ea typeface="Arita Dotum Medium"/>
              </a:rPr>
              <a:t>보험에 가입하지 않은 고객</a:t>
            </a:r>
            <a:r>
              <a:rPr lang="en-US" altLang="ko-KR" sz="2200" dirty="0">
                <a:latin typeface="Arita Dotum Medium"/>
                <a:ea typeface="Arita Dotum Medium"/>
              </a:rPr>
              <a:t>, </a:t>
            </a:r>
            <a:r>
              <a:rPr lang="ko-KR" altLang="en-US" sz="2200" dirty="0">
                <a:latin typeface="Arita Dotum Medium"/>
                <a:ea typeface="Arita Dotum Medium"/>
              </a:rPr>
              <a:t>보험에 가입한 고객이 고객으로 </a:t>
            </a:r>
            <a:r>
              <a:rPr lang="ko-KR" altLang="en-US" sz="2200" dirty="0" err="1">
                <a:latin typeface="Arita Dotum Medium"/>
                <a:ea typeface="Arita Dotum Medium"/>
              </a:rPr>
              <a:t>통일되어있음</a:t>
            </a:r>
            <a:r>
              <a:rPr lang="en-US" altLang="ko-KR" sz="2200" dirty="0">
                <a:latin typeface="Arita Dotum Medium"/>
                <a:ea typeface="Arita Dotum Medium"/>
              </a:rPr>
              <a:t>-&gt;but</a:t>
            </a:r>
            <a:r>
              <a:rPr lang="ko-KR" altLang="en-US" sz="2200" dirty="0">
                <a:latin typeface="Arita Dotum Medium"/>
                <a:ea typeface="Arita Dotum Medium"/>
              </a:rPr>
              <a:t> 기가입보험 관리</a:t>
            </a:r>
            <a:r>
              <a:rPr lang="en-US" altLang="ko-KR" sz="2200" dirty="0">
                <a:latin typeface="Arita Dotum Medium"/>
                <a:ea typeface="Arita Dotum Medium"/>
              </a:rPr>
              <a:t>,</a:t>
            </a:r>
            <a:r>
              <a:rPr lang="ko-KR" altLang="en-US" sz="2200" dirty="0">
                <a:latin typeface="Arita Dotum Medium"/>
                <a:ea typeface="Arita Dotum Medium"/>
              </a:rPr>
              <a:t> 사고 신고의 경우 보험에 가입되지 않은 고객이라면 </a:t>
            </a:r>
            <a:r>
              <a:rPr lang="ko-KR" altLang="en-US" sz="2200" dirty="0" err="1">
                <a:latin typeface="Arita Dotum Medium"/>
                <a:ea typeface="Arita Dotum Medium"/>
              </a:rPr>
              <a:t>익셉션을</a:t>
            </a:r>
            <a:r>
              <a:rPr lang="ko-KR" altLang="en-US" sz="2200" dirty="0">
                <a:latin typeface="Arita Dotum Medium"/>
                <a:ea typeface="Arita Dotum Medium"/>
              </a:rPr>
              <a:t> 발생시키는 등의 조치로 </a:t>
            </a:r>
            <a:r>
              <a:rPr lang="ko-KR" altLang="en-US" sz="2200" dirty="0" err="1">
                <a:latin typeface="Arita Dotum Medium"/>
                <a:ea typeface="Arita Dotum Medium"/>
              </a:rPr>
              <a:t>막아두었음</a:t>
            </a:r>
            <a:endParaRPr lang="ko-KR" altLang="en-US" sz="2200" dirty="0">
              <a:latin typeface="Arita Dotum Medium"/>
              <a:ea typeface="Arita Dotum Medium"/>
            </a:endParaRPr>
          </a:p>
          <a:p>
            <a:pPr marL="215901" lvl="1">
              <a:lnSpc>
                <a:spcPts val="2800"/>
              </a:lnSpc>
            </a:pPr>
            <a:endParaRPr lang="en-US" sz="22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62A104-C0D3-ED93-56CA-FAA23A3D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72" y="2194929"/>
            <a:ext cx="7460464" cy="67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215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603252" y="1720465"/>
            <a:ext cx="7765266" cy="1052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 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Arita Dotum Medium"/>
                <a:ea typeface="Arita Dotum Medium"/>
              </a:rPr>
              <a:t>유스케이스</a:t>
            </a:r>
            <a:r>
              <a:rPr lang="en-US" altLang="ko-KR" sz="2200" dirty="0">
                <a:latin typeface="Arita Dotum Medium"/>
                <a:ea typeface="Arita Dotum Medium"/>
              </a:rPr>
              <a:t>,</a:t>
            </a:r>
            <a:r>
              <a:rPr lang="ko-KR" altLang="en-US" sz="2200" dirty="0">
                <a:latin typeface="Arita Dotum Medium"/>
                <a:ea typeface="Arita Dotum Medium"/>
              </a:rPr>
              <a:t> 시나리오 </a:t>
            </a:r>
            <a:r>
              <a:rPr lang="en-US" altLang="ko-KR" sz="2200" dirty="0">
                <a:latin typeface="Arita Dotum Medium"/>
                <a:ea typeface="Arita Dotum Medium"/>
              </a:rPr>
              <a:t>–</a:t>
            </a:r>
            <a:r>
              <a:rPr lang="ko-KR" altLang="en-US" sz="2200" dirty="0">
                <a:latin typeface="Arita Dotum Medium"/>
                <a:ea typeface="Arita Dotum Medium"/>
              </a:rPr>
              <a:t> 보험등록</a:t>
            </a:r>
          </a:p>
          <a:p>
            <a:pPr marL="215901" lvl="1">
              <a:lnSpc>
                <a:spcPts val="2800"/>
              </a:lnSpc>
            </a:pPr>
            <a:endParaRPr lang="en-US" sz="22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5F040F-DBB9-5EBC-24EC-0A07204D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2" y="3056276"/>
            <a:ext cx="9248815" cy="47005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27CBC8-A91D-C3A7-6665-159B770A4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3253418"/>
            <a:ext cx="7711440" cy="43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857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603252" y="1720465"/>
            <a:ext cx="7765266" cy="1052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 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Arita Dotum Medium"/>
                <a:ea typeface="Arita Dotum Medium"/>
              </a:rPr>
              <a:t>유스케이스</a:t>
            </a:r>
            <a:r>
              <a:rPr lang="en-US" altLang="ko-KR" sz="2200" dirty="0">
                <a:latin typeface="Arita Dotum Medium"/>
                <a:ea typeface="Arita Dotum Medium"/>
              </a:rPr>
              <a:t>,</a:t>
            </a:r>
            <a:r>
              <a:rPr lang="ko-KR" altLang="en-US" sz="2200" dirty="0">
                <a:latin typeface="Arita Dotum Medium"/>
                <a:ea typeface="Arita Dotum Medium"/>
              </a:rPr>
              <a:t> 시나리오 </a:t>
            </a:r>
            <a:r>
              <a:rPr lang="en-US" altLang="ko-KR" sz="2200" dirty="0">
                <a:latin typeface="Arita Dotum Medium"/>
                <a:ea typeface="Arita Dotum Medium"/>
              </a:rPr>
              <a:t>–</a:t>
            </a:r>
            <a:r>
              <a:rPr lang="ko-KR" altLang="en-US" sz="2200" dirty="0">
                <a:latin typeface="Arita Dotum Medium"/>
                <a:ea typeface="Arita Dotum Medium"/>
              </a:rPr>
              <a:t> 보험가입</a:t>
            </a:r>
          </a:p>
          <a:p>
            <a:pPr marL="215901" lvl="1">
              <a:lnSpc>
                <a:spcPts val="2800"/>
              </a:lnSpc>
            </a:pPr>
            <a:endParaRPr lang="en-US" sz="22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B244E7-EAF1-71AE-DCCA-BF6DEA05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08553"/>
            <a:ext cx="9342493" cy="4386460"/>
          </a:xfrm>
          <a:prstGeom prst="rect">
            <a:avLst/>
          </a:prstGeom>
          <a:solidFill>
            <a:srgbClr val="F8F3F2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07C7B6-1A83-EC1B-C104-4FAD5BD23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60"/>
          <a:stretch/>
        </p:blipFill>
        <p:spPr>
          <a:xfrm>
            <a:off x="10922851" y="3435450"/>
            <a:ext cx="5812788" cy="4532666"/>
          </a:xfrm>
          <a:prstGeom prst="rect">
            <a:avLst/>
          </a:prstGeom>
          <a:solidFill>
            <a:srgbClr val="F8F3F2"/>
          </a:solidFill>
        </p:spPr>
      </p:pic>
    </p:spTree>
    <p:extLst>
      <p:ext uri="{BB962C8B-B14F-4D97-AF65-F5344CB8AC3E}">
        <p14:creationId xmlns:p14="http://schemas.microsoft.com/office/powerpoint/2010/main" val="36280927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603252" y="1720465"/>
            <a:ext cx="7765266" cy="6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 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Arita Dotum Medium"/>
                <a:ea typeface="Arita Dotum Medium"/>
              </a:rPr>
              <a:t>유스케이스</a:t>
            </a:r>
            <a:r>
              <a:rPr lang="en-US" altLang="ko-KR" sz="2200" dirty="0">
                <a:latin typeface="Arita Dotum Medium"/>
                <a:ea typeface="Arita Dotum Medium"/>
              </a:rPr>
              <a:t>,</a:t>
            </a:r>
            <a:r>
              <a:rPr lang="ko-KR" altLang="en-US" sz="2200" dirty="0">
                <a:latin typeface="Arita Dotum Medium"/>
                <a:ea typeface="Arita Dotum Medium"/>
              </a:rPr>
              <a:t> 시나리오 </a:t>
            </a:r>
            <a:r>
              <a:rPr lang="en-US" altLang="ko-KR" sz="2200" dirty="0">
                <a:latin typeface="Arita Dotum Medium"/>
                <a:ea typeface="Arita Dotum Medium"/>
              </a:rPr>
              <a:t>–</a:t>
            </a:r>
            <a:r>
              <a:rPr lang="ko-KR" altLang="en-US" sz="2200" dirty="0">
                <a:latin typeface="Arita Dotum Medium"/>
                <a:ea typeface="Arita Dotum Medium"/>
              </a:rPr>
              <a:t> 보험관련 신청</a:t>
            </a:r>
            <a:endParaRPr lang="en-US" sz="22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F0A843-96C7-66E0-065D-4FE3D118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38459"/>
            <a:ext cx="9817654" cy="69774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8E95C1-DEED-816E-4359-829D056F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3700166"/>
            <a:ext cx="7178024" cy="435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968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603252" y="1720465"/>
            <a:ext cx="7765266" cy="1411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 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Arita Dotum Medium"/>
                <a:ea typeface="Arita Dotum Medium"/>
              </a:rPr>
              <a:t>유스케이스</a:t>
            </a:r>
            <a:r>
              <a:rPr lang="en-US" altLang="ko-KR" sz="2200" dirty="0">
                <a:latin typeface="Arita Dotum Medium"/>
                <a:ea typeface="Arita Dotum Medium"/>
              </a:rPr>
              <a:t>,</a:t>
            </a:r>
            <a:r>
              <a:rPr lang="ko-KR" altLang="en-US" sz="2200" dirty="0">
                <a:latin typeface="Arita Dotum Medium"/>
                <a:ea typeface="Arita Dotum Medium"/>
              </a:rPr>
              <a:t> 시나리오 </a:t>
            </a:r>
            <a:r>
              <a:rPr lang="en-US" altLang="ko-KR" sz="2200" dirty="0">
                <a:latin typeface="Arita Dotum Medium"/>
                <a:ea typeface="Arita Dotum Medium"/>
              </a:rPr>
              <a:t>–</a:t>
            </a:r>
            <a:r>
              <a:rPr lang="ko-KR" altLang="en-US" sz="2200" dirty="0">
                <a:latin typeface="Arita Dotum Medium"/>
                <a:ea typeface="Arita Dotum Medium"/>
              </a:rPr>
              <a:t> 상품영업과 심사</a:t>
            </a:r>
            <a:endParaRPr lang="en-US" altLang="ko-KR" sz="2200" dirty="0">
              <a:latin typeface="Arita Dotum Medium"/>
              <a:ea typeface="Arita Dotum Medium"/>
            </a:endParaRPr>
          </a:p>
          <a:p>
            <a:pPr marL="215901" lvl="1">
              <a:lnSpc>
                <a:spcPts val="2800"/>
              </a:lnSpc>
            </a:pPr>
            <a:r>
              <a:rPr lang="en-US" altLang="ko-KR" sz="2200" dirty="0">
                <a:latin typeface="Arita Dotum Medium"/>
                <a:ea typeface="Arita Dotum Medium"/>
              </a:rPr>
              <a:t>    </a:t>
            </a:r>
            <a:r>
              <a:rPr lang="ko-KR" altLang="en-US" sz="2200" dirty="0">
                <a:latin typeface="Arita Dotum Medium"/>
                <a:ea typeface="Arita Dotum Medium"/>
              </a:rPr>
              <a:t>고객이 직접 가입 신청한 것도 여기로 </a:t>
            </a:r>
            <a:r>
              <a:rPr lang="ko-KR" altLang="en-US" sz="2200" dirty="0" err="1">
                <a:latin typeface="Arita Dotum Medium"/>
                <a:ea typeface="Arita Dotum Medium"/>
              </a:rPr>
              <a:t>들어오게됨</a:t>
            </a:r>
            <a:endParaRPr lang="ko-KR" altLang="en-US" sz="2200" dirty="0">
              <a:latin typeface="Arita Dotum Medium"/>
              <a:ea typeface="Arita Dotum Medium"/>
            </a:endParaRPr>
          </a:p>
          <a:p>
            <a:pPr marL="215901" lvl="1">
              <a:lnSpc>
                <a:spcPts val="2800"/>
              </a:lnSpc>
            </a:pPr>
            <a:endParaRPr lang="en-US" sz="22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037498-E37A-99EA-FA9C-13481FCE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27" y="2984160"/>
            <a:ext cx="7505674" cy="6983372"/>
          </a:xfrm>
          <a:prstGeom prst="rect">
            <a:avLst/>
          </a:prstGeom>
          <a:solidFill>
            <a:srgbClr val="F8F3F2"/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7A5B7B-2D49-2AD4-1024-AF2216568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778" y="3043792"/>
            <a:ext cx="5664200" cy="330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E46A5A-D8BF-6EFA-F15F-D2170676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497" y="6554528"/>
            <a:ext cx="5461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8436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603252" y="1720465"/>
            <a:ext cx="7765266" cy="6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 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Arita Dotum Medium"/>
                <a:ea typeface="Arita Dotum Medium"/>
              </a:rPr>
              <a:t>유스케이스</a:t>
            </a:r>
            <a:r>
              <a:rPr lang="en-US" altLang="ko-KR" sz="2200" dirty="0">
                <a:latin typeface="Arita Dotum Medium"/>
                <a:ea typeface="Arita Dotum Medium"/>
              </a:rPr>
              <a:t>,</a:t>
            </a:r>
            <a:r>
              <a:rPr lang="ko-KR" altLang="en-US" sz="2200" dirty="0">
                <a:latin typeface="Arita Dotum Medium"/>
                <a:ea typeface="Arita Dotum Medium"/>
              </a:rPr>
              <a:t> 시나리오 </a:t>
            </a:r>
            <a:r>
              <a:rPr lang="en-US" altLang="ko-KR" sz="2200" dirty="0">
                <a:latin typeface="Arita Dotum Medium"/>
                <a:ea typeface="Arita Dotum Medium"/>
              </a:rPr>
              <a:t>–</a:t>
            </a:r>
            <a:r>
              <a:rPr lang="ko-KR" altLang="en-US" sz="2200" dirty="0">
                <a:latin typeface="Arita Dotum Medium"/>
                <a:ea typeface="Arita Dotum Medium"/>
              </a:rPr>
              <a:t> 보험금</a:t>
            </a:r>
            <a:r>
              <a:rPr lang="en-US" altLang="ko-KR" sz="2200" dirty="0">
                <a:latin typeface="Arita Dotum Medium"/>
                <a:ea typeface="Arita Dotum Medium"/>
              </a:rPr>
              <a:t>,</a:t>
            </a:r>
            <a:r>
              <a:rPr lang="ko-KR" altLang="en-US" sz="2200" dirty="0">
                <a:latin typeface="Arita Dotum Medium"/>
                <a:ea typeface="Arita Dotum Medium"/>
              </a:rPr>
              <a:t> 대출금 지급</a:t>
            </a:r>
            <a:endParaRPr lang="en-US" altLang="ko-KR" sz="2200" dirty="0">
              <a:latin typeface="Arita Dotum Medium"/>
              <a:ea typeface="Arita Dotum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3BB3BC-6D0C-9E67-EAEB-6954C301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05974"/>
            <a:ext cx="8669435" cy="7161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80536F-2566-6ED6-9F52-7920CF25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95700"/>
            <a:ext cx="7582867" cy="44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376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B90047C-0EC4-D418-2937-638AC64D4353}"/>
              </a:ext>
            </a:extLst>
          </p:cNvPr>
          <p:cNvSpPr/>
          <p:nvPr/>
        </p:nvSpPr>
        <p:spPr>
          <a:xfrm>
            <a:off x="1252070" y="3262062"/>
            <a:ext cx="1371600" cy="1371600"/>
          </a:xfrm>
          <a:prstGeom prst="ellipse">
            <a:avLst/>
          </a:prstGeom>
          <a:solidFill>
            <a:srgbClr val="FA64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Arita Dotum Medium"/>
                <a:ea typeface="Arita Dotum Medium"/>
              </a:rPr>
              <a:t>고객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6F0CCE7-3EA3-F3A1-C8F5-8F3CB3B2A8B2}"/>
              </a:ext>
            </a:extLst>
          </p:cNvPr>
          <p:cNvSpPr/>
          <p:nvPr/>
        </p:nvSpPr>
        <p:spPr>
          <a:xfrm>
            <a:off x="1252070" y="6900422"/>
            <a:ext cx="1371600" cy="1371600"/>
          </a:xfrm>
          <a:prstGeom prst="ellipse">
            <a:avLst/>
          </a:prstGeom>
          <a:solidFill>
            <a:srgbClr val="FA64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Arita Dotum Medium"/>
                <a:ea typeface="Arita Dotum Medium"/>
              </a:rPr>
              <a:t>직원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F63722-2F3D-7D21-7FC8-ECBC346A131B}"/>
              </a:ext>
            </a:extLst>
          </p:cNvPr>
          <p:cNvSpPr/>
          <p:nvPr/>
        </p:nvSpPr>
        <p:spPr>
          <a:xfrm>
            <a:off x="3619500" y="2828426"/>
            <a:ext cx="12954000" cy="223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5901" lvl="1" algn="ctr">
              <a:lnSpc>
                <a:spcPts val="28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대출신청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보험상담신청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보험가입신청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만기재가입 신청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부활신청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보험해지신청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  <a:p>
            <a:pPr marL="215901" lvl="1" algn="ctr">
              <a:lnSpc>
                <a:spcPts val="28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배서신청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보험금신청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사고신고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민원신청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latin typeface="Arita Dotum Medium"/>
              <a:ea typeface="Arita Dotum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58264D-7449-2481-7C6D-40CB7A45C5FF}"/>
              </a:ext>
            </a:extLst>
          </p:cNvPr>
          <p:cNvSpPr/>
          <p:nvPr/>
        </p:nvSpPr>
        <p:spPr>
          <a:xfrm>
            <a:off x="3619500" y="6537559"/>
            <a:ext cx="12954000" cy="2621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5901" lvl="1" algn="ctr">
              <a:lnSpc>
                <a:spcPts val="28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영업성과평과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보험상담처리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보험상품영업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대출상품영업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인수심사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분납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/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수금처리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신고 처리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  <a:p>
            <a:pPr marL="215901" lvl="1" algn="ctr">
              <a:lnSpc>
                <a:spcPts val="28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만기 계약심사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배서심사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부활심사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제지급금 요청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대출원리금 수금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대출금요청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협력업체평가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  <a:p>
            <a:pPr marL="215901" lvl="1" algn="ctr">
              <a:lnSpc>
                <a:spcPts val="28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보험금 요청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보상 요청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민원 처리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지급 사항 처리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입금사항조회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고객정보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CRUD,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상품관리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CRUD,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대출상품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CRUD,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협력업체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CRUD,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직원 정보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CRUD,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집기비품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CRUD,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부서정보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CRUD </a:t>
            </a:r>
          </a:p>
        </p:txBody>
      </p:sp>
    </p:spTree>
    <p:extLst>
      <p:ext uri="{BB962C8B-B14F-4D97-AF65-F5344CB8AC3E}">
        <p14:creationId xmlns:p14="http://schemas.microsoft.com/office/powerpoint/2010/main" val="311114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1143716" y="495300"/>
            <a:ext cx="663515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FA643F"/>
                </a:solidFill>
                <a:latin typeface="Arita Dotum Bold"/>
                <a:ea typeface="Arita Dotum Bold"/>
              </a:rPr>
              <a:t>설계</a:t>
            </a: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ore-KR" sz="6000" dirty="0">
                <a:solidFill>
                  <a:srgbClr val="FA643F"/>
                </a:solidFill>
                <a:latin typeface="Arita Dotum Bold"/>
                <a:ea typeface="Arita Dotum Bold"/>
              </a:rPr>
              <a:t>Class </a:t>
            </a:r>
            <a:r>
              <a:rPr lang="en-US" altLang="ko-Kore-KR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Digram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8B21319-518F-D657-5382-8379AA7697E1}"/>
              </a:ext>
            </a:extLst>
          </p:cNvPr>
          <p:cNvSpPr>
            <a:spLocks noChangeAspect="1"/>
          </p:cNvSpPr>
          <p:nvPr/>
        </p:nvSpPr>
        <p:spPr>
          <a:xfrm>
            <a:off x="1833680" y="2369127"/>
            <a:ext cx="7157920" cy="715792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FA64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B2A5E-5690-FC95-3A15-8D0D780A75C4}"/>
              </a:ext>
            </a:extLst>
          </p:cNvPr>
          <p:cNvSpPr txBox="1"/>
          <p:nvPr/>
        </p:nvSpPr>
        <p:spPr>
          <a:xfrm>
            <a:off x="9753600" y="3620006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rgbClr val="FA643E"/>
                </a:solidFill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컨트롤러 같은 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도메인 외의 클래스는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 최대한 배제</a:t>
            </a: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rgbClr val="FA643E"/>
                </a:solidFill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클래스간 결합도를 낮추기 위해 대부분 집합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포함관계로 표현하였음</a:t>
            </a:r>
            <a:b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</a:br>
            <a:endParaRPr kumimoji="1" lang="en-US" altLang="ko-KR" sz="2400" dirty="0">
              <a:solidFill>
                <a:srgbClr val="FA643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능동태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 수동태로 클래스 간의 행위를 표현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ta Dotum Medium"/>
              <a:ea typeface="Arita Dotum Medium"/>
              <a:cs typeface="+mn-cs"/>
            </a:endParaRPr>
          </a:p>
          <a:p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ta Dotum Medium"/>
              <a:ea typeface="Arita Dotum Medium"/>
              <a:cs typeface="+mn-cs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D847C5C8-31FA-2824-06F0-3F62D501E5FF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844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652770-8A53-1E47-6140-C1729398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-72667"/>
            <a:ext cx="14554200" cy="10432334"/>
          </a:xfrm>
          <a:prstGeom prst="rect">
            <a:avLst/>
          </a:prstGeom>
        </p:spPr>
      </p:pic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CC6BB52A-431C-8A0F-1DEC-AC2CC0AE62D5}"/>
              </a:ext>
            </a:extLst>
          </p:cNvPr>
          <p:cNvSpPr/>
          <p:nvPr/>
        </p:nvSpPr>
        <p:spPr>
          <a:xfrm>
            <a:off x="604753" y="876298"/>
            <a:ext cx="3200281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A497365-51A4-62C1-F324-86CC1DC6FB11}"/>
              </a:ext>
            </a:extLst>
          </p:cNvPr>
          <p:cNvSpPr/>
          <p:nvPr/>
        </p:nvSpPr>
        <p:spPr>
          <a:xfrm>
            <a:off x="607175" y="876299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solidFill>
            <a:srgbClr val="FA643E"/>
          </a:solidFill>
          <a:ln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2BCE883-85A6-15B0-3A17-CA97328C9DAB}"/>
              </a:ext>
            </a:extLst>
          </p:cNvPr>
          <p:cNvSpPr txBox="1"/>
          <p:nvPr/>
        </p:nvSpPr>
        <p:spPr>
          <a:xfrm>
            <a:off x="609600" y="1129354"/>
            <a:ext cx="320027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Class Diagram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229161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CC6BB52A-431C-8A0F-1DEC-AC2CC0AE62D5}"/>
              </a:ext>
            </a:extLst>
          </p:cNvPr>
          <p:cNvSpPr/>
          <p:nvPr/>
        </p:nvSpPr>
        <p:spPr>
          <a:xfrm>
            <a:off x="604753" y="876298"/>
            <a:ext cx="3200281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A497365-51A4-62C1-F324-86CC1DC6FB11}"/>
              </a:ext>
            </a:extLst>
          </p:cNvPr>
          <p:cNvSpPr/>
          <p:nvPr/>
        </p:nvSpPr>
        <p:spPr>
          <a:xfrm>
            <a:off x="607175" y="876299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solidFill>
            <a:srgbClr val="FA643E"/>
          </a:solidFill>
          <a:ln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2BCE883-85A6-15B0-3A17-CA97328C9DAB}"/>
              </a:ext>
            </a:extLst>
          </p:cNvPr>
          <p:cNvSpPr txBox="1"/>
          <p:nvPr/>
        </p:nvSpPr>
        <p:spPr>
          <a:xfrm>
            <a:off x="609600" y="1129354"/>
            <a:ext cx="320027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Class Diagram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470B8-A16E-91B3-CE59-C4C9ED2E5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456957"/>
            <a:ext cx="9906000" cy="9373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EC861-73C1-258F-461F-F87CC0980D91}"/>
              </a:ext>
            </a:extLst>
          </p:cNvPr>
          <p:cNvSpPr txBox="1"/>
          <p:nvPr/>
        </p:nvSpPr>
        <p:spPr>
          <a:xfrm>
            <a:off x="909493" y="1922851"/>
            <a:ext cx="1295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643E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 고객</a:t>
            </a:r>
          </a:p>
        </p:txBody>
      </p:sp>
    </p:spTree>
    <p:extLst>
      <p:ext uri="{BB962C8B-B14F-4D97-AF65-F5344CB8AC3E}">
        <p14:creationId xmlns:p14="http://schemas.microsoft.com/office/powerpoint/2010/main" val="19372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3748" y="3066375"/>
            <a:ext cx="19635495" cy="0"/>
          </a:xfrm>
          <a:prstGeom prst="line">
            <a:avLst/>
          </a:prstGeom>
          <a:ln w="381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" name="AutoShape 3"/>
          <p:cNvSpPr/>
          <p:nvPr/>
        </p:nvSpPr>
        <p:spPr>
          <a:xfrm rot="5400000">
            <a:off x="10729575" y="6662400"/>
            <a:ext cx="7192050" cy="0"/>
          </a:xfrm>
          <a:prstGeom prst="line">
            <a:avLst/>
          </a:prstGeom>
          <a:ln w="3810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grpSp>
        <p:nvGrpSpPr>
          <p:cNvPr id="31" name="Group 31"/>
          <p:cNvGrpSpPr/>
          <p:nvPr/>
        </p:nvGrpSpPr>
        <p:grpSpPr>
          <a:xfrm>
            <a:off x="2057400" y="4157720"/>
            <a:ext cx="612379" cy="61237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altLang="ko-KR" sz="2100" dirty="0">
                  <a:solidFill>
                    <a:srgbClr val="F8F3F2"/>
                  </a:solidFill>
                  <a:latin typeface="Arita Dotum Medium"/>
                </a:rPr>
                <a:t>01</a:t>
              </a:r>
              <a:endParaRPr lang="en-US" sz="2100" dirty="0">
                <a:solidFill>
                  <a:srgbClr val="F8F3F2"/>
                </a:solidFill>
                <a:latin typeface="Arita Dotum Medium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752600" y="1323873"/>
            <a:ext cx="51099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FA643F"/>
                </a:solidFill>
                <a:ea typeface="Arita Dotum Bold"/>
              </a:rPr>
              <a:t>목차</a:t>
            </a:r>
            <a:endParaRPr lang="en-US" sz="9000" dirty="0">
              <a:solidFill>
                <a:srgbClr val="FA643F"/>
              </a:solidFill>
              <a:ea typeface="Arita Dotum Bold"/>
            </a:endParaRPr>
          </a:p>
        </p:txBody>
      </p:sp>
      <p:grpSp>
        <p:nvGrpSpPr>
          <p:cNvPr id="49" name="Group 31">
            <a:extLst>
              <a:ext uri="{FF2B5EF4-FFF2-40B4-BE49-F238E27FC236}">
                <a16:creationId xmlns:a16="http://schemas.microsoft.com/office/drawing/2014/main" id="{726FD026-CAFC-EDA7-B8AA-E92FFDE42CDB}"/>
              </a:ext>
            </a:extLst>
          </p:cNvPr>
          <p:cNvGrpSpPr/>
          <p:nvPr/>
        </p:nvGrpSpPr>
        <p:grpSpPr>
          <a:xfrm>
            <a:off x="2057400" y="5000682"/>
            <a:ext cx="612379" cy="612379"/>
            <a:chOff x="0" y="0"/>
            <a:chExt cx="812800" cy="812800"/>
          </a:xfrm>
        </p:grpSpPr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A44477F-EEE4-B999-1E4B-BBFCC7352C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1" name="TextBox 33">
              <a:extLst>
                <a:ext uri="{FF2B5EF4-FFF2-40B4-BE49-F238E27FC236}">
                  <a16:creationId xmlns:a16="http://schemas.microsoft.com/office/drawing/2014/main" id="{41F82105-18D7-5EB5-1301-4DA68DF75EA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altLang="ko-KR" sz="2100" dirty="0">
                  <a:solidFill>
                    <a:srgbClr val="F8F3F2"/>
                  </a:solidFill>
                  <a:latin typeface="Arita Dotum Medium"/>
                </a:rPr>
                <a:t>02</a:t>
              </a:r>
              <a:endParaRPr lang="en-US" sz="2100" dirty="0">
                <a:solidFill>
                  <a:srgbClr val="F8F3F2"/>
                </a:solidFill>
                <a:latin typeface="Arita Dotum Medium"/>
              </a:endParaRPr>
            </a:p>
          </p:txBody>
        </p:sp>
      </p:grpSp>
      <p:grpSp>
        <p:nvGrpSpPr>
          <p:cNvPr id="52" name="Group 31">
            <a:extLst>
              <a:ext uri="{FF2B5EF4-FFF2-40B4-BE49-F238E27FC236}">
                <a16:creationId xmlns:a16="http://schemas.microsoft.com/office/drawing/2014/main" id="{08721115-E401-B8FB-EBDA-C50ECB0EF158}"/>
              </a:ext>
            </a:extLst>
          </p:cNvPr>
          <p:cNvGrpSpPr/>
          <p:nvPr/>
        </p:nvGrpSpPr>
        <p:grpSpPr>
          <a:xfrm>
            <a:off x="2057399" y="5843503"/>
            <a:ext cx="612379" cy="612379"/>
            <a:chOff x="0" y="0"/>
            <a:chExt cx="812800" cy="812800"/>
          </a:xfrm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4C22EB52-6AF1-34EC-C52B-514338CFF0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4" name="TextBox 33">
              <a:extLst>
                <a:ext uri="{FF2B5EF4-FFF2-40B4-BE49-F238E27FC236}">
                  <a16:creationId xmlns:a16="http://schemas.microsoft.com/office/drawing/2014/main" id="{60C2D97E-783C-0FFB-47D0-88844312404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altLang="ko-KR" sz="2100" dirty="0">
                  <a:solidFill>
                    <a:srgbClr val="F8F3F2"/>
                  </a:solidFill>
                  <a:latin typeface="Arita Dotum Medium"/>
                </a:rPr>
                <a:t>03</a:t>
              </a:r>
              <a:endParaRPr lang="en-US" sz="2100" dirty="0">
                <a:solidFill>
                  <a:srgbClr val="F8F3F2"/>
                </a:solidFill>
                <a:latin typeface="Arita Dotum Medium"/>
              </a:endParaRPr>
            </a:p>
          </p:txBody>
        </p:sp>
      </p:grpSp>
      <p:grpSp>
        <p:nvGrpSpPr>
          <p:cNvPr id="55" name="Group 31">
            <a:extLst>
              <a:ext uri="{FF2B5EF4-FFF2-40B4-BE49-F238E27FC236}">
                <a16:creationId xmlns:a16="http://schemas.microsoft.com/office/drawing/2014/main" id="{365A8B4E-819A-D3CA-0B19-2B8AF233A853}"/>
              </a:ext>
            </a:extLst>
          </p:cNvPr>
          <p:cNvGrpSpPr/>
          <p:nvPr/>
        </p:nvGrpSpPr>
        <p:grpSpPr>
          <a:xfrm>
            <a:off x="2057399" y="6683305"/>
            <a:ext cx="612379" cy="612379"/>
            <a:chOff x="0" y="0"/>
            <a:chExt cx="812800" cy="812800"/>
          </a:xfrm>
        </p:grpSpPr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20DDAB7F-94FB-414B-CCCE-A044811303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7" name="TextBox 33">
              <a:extLst>
                <a:ext uri="{FF2B5EF4-FFF2-40B4-BE49-F238E27FC236}">
                  <a16:creationId xmlns:a16="http://schemas.microsoft.com/office/drawing/2014/main" id="{969BDAA1-5356-6893-5705-4C03E62CA4A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altLang="ko-KR" sz="2100" dirty="0">
                  <a:solidFill>
                    <a:srgbClr val="F8F3F2"/>
                  </a:solidFill>
                  <a:latin typeface="Arita Dotum Medium"/>
                </a:rPr>
                <a:t>04</a:t>
              </a:r>
              <a:endParaRPr lang="en-US" sz="2100" dirty="0">
                <a:solidFill>
                  <a:srgbClr val="F8F3F2"/>
                </a:solidFill>
                <a:latin typeface="Arita Dotum Medium"/>
              </a:endParaRPr>
            </a:p>
          </p:txBody>
        </p:sp>
      </p:grpSp>
      <p:grpSp>
        <p:nvGrpSpPr>
          <p:cNvPr id="58" name="Group 31">
            <a:extLst>
              <a:ext uri="{FF2B5EF4-FFF2-40B4-BE49-F238E27FC236}">
                <a16:creationId xmlns:a16="http://schemas.microsoft.com/office/drawing/2014/main" id="{C732EB4B-356F-6333-C2CE-6FE9EEB96D57}"/>
              </a:ext>
            </a:extLst>
          </p:cNvPr>
          <p:cNvGrpSpPr/>
          <p:nvPr/>
        </p:nvGrpSpPr>
        <p:grpSpPr>
          <a:xfrm>
            <a:off x="2057398" y="7547226"/>
            <a:ext cx="612379" cy="612379"/>
            <a:chOff x="0" y="0"/>
            <a:chExt cx="812800" cy="812800"/>
          </a:xfrm>
        </p:grpSpPr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83BE7C32-92F4-E6FC-51A4-8764318DBD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0" name="TextBox 33">
              <a:extLst>
                <a:ext uri="{FF2B5EF4-FFF2-40B4-BE49-F238E27FC236}">
                  <a16:creationId xmlns:a16="http://schemas.microsoft.com/office/drawing/2014/main" id="{1C8869E0-9F67-D5B8-2189-A8BB72A7FD6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altLang="ko-KR" sz="2100" dirty="0">
                  <a:solidFill>
                    <a:srgbClr val="F8F3F2"/>
                  </a:solidFill>
                  <a:latin typeface="Arita Dotum Medium"/>
                </a:rPr>
                <a:t>05</a:t>
              </a:r>
              <a:endParaRPr lang="en-US" sz="2100" dirty="0">
                <a:solidFill>
                  <a:srgbClr val="F8F3F2"/>
                </a:solidFill>
                <a:latin typeface="Arita Dotum Medium"/>
              </a:endParaRPr>
            </a:p>
          </p:txBody>
        </p:sp>
      </p:grpSp>
      <p:grpSp>
        <p:nvGrpSpPr>
          <p:cNvPr id="61" name="Group 31">
            <a:extLst>
              <a:ext uri="{FF2B5EF4-FFF2-40B4-BE49-F238E27FC236}">
                <a16:creationId xmlns:a16="http://schemas.microsoft.com/office/drawing/2014/main" id="{FE23E051-74C0-D7A5-027E-969A27DF3B74}"/>
              </a:ext>
            </a:extLst>
          </p:cNvPr>
          <p:cNvGrpSpPr/>
          <p:nvPr/>
        </p:nvGrpSpPr>
        <p:grpSpPr>
          <a:xfrm>
            <a:off x="2057398" y="8390328"/>
            <a:ext cx="612379" cy="612379"/>
            <a:chOff x="0" y="0"/>
            <a:chExt cx="812800" cy="812800"/>
          </a:xfrm>
        </p:grpSpPr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D5584EE9-CC22-22F7-55D2-8AF5050FD7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63" name="TextBox 33">
              <a:extLst>
                <a:ext uri="{FF2B5EF4-FFF2-40B4-BE49-F238E27FC236}">
                  <a16:creationId xmlns:a16="http://schemas.microsoft.com/office/drawing/2014/main" id="{6A52B8F6-CDD9-6953-10DE-157961DD5AC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altLang="ko-KR" sz="2100" dirty="0">
                  <a:solidFill>
                    <a:srgbClr val="F8F3F2"/>
                  </a:solidFill>
                  <a:latin typeface="Arita Dotum Medium"/>
                </a:rPr>
                <a:t>06</a:t>
              </a:r>
              <a:endParaRPr lang="en-US" sz="2100" dirty="0">
                <a:solidFill>
                  <a:srgbClr val="F8F3F2"/>
                </a:solidFill>
                <a:latin typeface="Arita Dotum Medium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98A47F-210A-E8D3-97B5-A01CB98F8B2E}"/>
              </a:ext>
            </a:extLst>
          </p:cNvPr>
          <p:cNvSpPr txBox="1"/>
          <p:nvPr/>
        </p:nvSpPr>
        <p:spPr>
          <a:xfrm>
            <a:off x="3166447" y="5047464"/>
            <a:ext cx="32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 err="1">
                <a:solidFill>
                  <a:srgbClr val="000000"/>
                </a:solidFill>
                <a:latin typeface="Arita Dotum Medium"/>
                <a:ea typeface="Arita Dotum Medium"/>
              </a:rPr>
              <a:t>UseCase</a:t>
            </a:r>
            <a:endParaRPr kumimoji="1" lang="en-US" altLang="ko-Kore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6DA98-3D12-2703-44C0-AD6F0D126CA8}"/>
              </a:ext>
            </a:extLst>
          </p:cNvPr>
          <p:cNvSpPr txBox="1"/>
          <p:nvPr/>
        </p:nvSpPr>
        <p:spPr>
          <a:xfrm>
            <a:off x="3166447" y="5863111"/>
            <a:ext cx="32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Arita Dotum Medium"/>
                <a:ea typeface="Arita Dotum Medium"/>
              </a:rPr>
              <a:t>설계</a:t>
            </a:r>
            <a:endParaRPr kumimoji="1" lang="en-US" altLang="ko-Kore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B57DA-03A5-F6C6-B8E8-80F1F3762296}"/>
              </a:ext>
            </a:extLst>
          </p:cNvPr>
          <p:cNvSpPr txBox="1"/>
          <p:nvPr/>
        </p:nvSpPr>
        <p:spPr>
          <a:xfrm>
            <a:off x="3166447" y="4206846"/>
            <a:ext cx="32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000000"/>
                </a:solidFill>
                <a:latin typeface="Arita Dotum Medium"/>
                <a:ea typeface="Arita Dotum Medium"/>
              </a:rPr>
              <a:t>개요</a:t>
            </a:r>
            <a:endParaRPr kumimoji="1" lang="en-US" altLang="ko-Kore-K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2B9C7-DF57-4195-016F-8E5ACB8204EF}"/>
              </a:ext>
            </a:extLst>
          </p:cNvPr>
          <p:cNvSpPr txBox="1"/>
          <p:nvPr/>
        </p:nvSpPr>
        <p:spPr>
          <a:xfrm>
            <a:off x="3166447" y="6683276"/>
            <a:ext cx="32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000000"/>
                </a:solidFill>
                <a:latin typeface="Arita Dotum Medium"/>
                <a:ea typeface="Arita Dotum Medium"/>
              </a:rPr>
              <a:t>Demo</a:t>
            </a:r>
            <a:endParaRPr kumimoji="1" lang="en-US" altLang="ko-Kore-KR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9675F-0D9B-9679-BD2F-EC137B95BFB2}"/>
              </a:ext>
            </a:extLst>
          </p:cNvPr>
          <p:cNvSpPr txBox="1"/>
          <p:nvPr/>
        </p:nvSpPr>
        <p:spPr>
          <a:xfrm>
            <a:off x="3166450" y="7581900"/>
            <a:ext cx="32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>
                <a:solidFill>
                  <a:srgbClr val="000000"/>
                </a:solidFill>
                <a:latin typeface="Arita Dotum Medium"/>
                <a:ea typeface="Arita Dotum Medium"/>
              </a:rPr>
              <a:t>Source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D4EC7-F15E-EFB1-AA1E-AE76A6FAC1BA}"/>
              </a:ext>
            </a:extLst>
          </p:cNvPr>
          <p:cNvSpPr txBox="1"/>
          <p:nvPr/>
        </p:nvSpPr>
        <p:spPr>
          <a:xfrm>
            <a:off x="3166447" y="8420100"/>
            <a:ext cx="32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000000"/>
                </a:solidFill>
                <a:latin typeface="Arita Dotum Medium"/>
                <a:ea typeface="Arita Dotum Medium"/>
              </a:rPr>
              <a:t>결론</a:t>
            </a:r>
            <a:endParaRPr kumimoji="1" lang="en-US" altLang="ko-Kore-KR"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CC6BB52A-431C-8A0F-1DEC-AC2CC0AE62D5}"/>
              </a:ext>
            </a:extLst>
          </p:cNvPr>
          <p:cNvSpPr/>
          <p:nvPr/>
        </p:nvSpPr>
        <p:spPr>
          <a:xfrm>
            <a:off x="604753" y="876298"/>
            <a:ext cx="3200281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A497365-51A4-62C1-F324-86CC1DC6FB11}"/>
              </a:ext>
            </a:extLst>
          </p:cNvPr>
          <p:cNvSpPr/>
          <p:nvPr/>
        </p:nvSpPr>
        <p:spPr>
          <a:xfrm>
            <a:off x="607175" y="876299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solidFill>
            <a:srgbClr val="FA643E"/>
          </a:solidFill>
          <a:ln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2BCE883-85A6-15B0-3A17-CA97328C9DAB}"/>
              </a:ext>
            </a:extLst>
          </p:cNvPr>
          <p:cNvSpPr txBox="1"/>
          <p:nvPr/>
        </p:nvSpPr>
        <p:spPr>
          <a:xfrm>
            <a:off x="609600" y="1129354"/>
            <a:ext cx="320027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Class Diagram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0035B3-794F-D6A7-DEAF-823E5558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13108"/>
            <a:ext cx="7772400" cy="8060611"/>
          </a:xfrm>
          <a:prstGeom prst="rect">
            <a:avLst/>
          </a:prstGeom>
          <a:solidFill>
            <a:srgbClr val="F8F3F2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21E21D-1D5F-96DB-59C2-9D9C25D853DB}"/>
              </a:ext>
            </a:extLst>
          </p:cNvPr>
          <p:cNvSpPr txBox="1"/>
          <p:nvPr/>
        </p:nvSpPr>
        <p:spPr>
          <a:xfrm>
            <a:off x="909493" y="1922851"/>
            <a:ext cx="1295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643E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 계약</a:t>
            </a:r>
          </a:p>
        </p:txBody>
      </p:sp>
    </p:spTree>
    <p:extLst>
      <p:ext uri="{BB962C8B-B14F-4D97-AF65-F5344CB8AC3E}">
        <p14:creationId xmlns:p14="http://schemas.microsoft.com/office/powerpoint/2010/main" val="208246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CC6BB52A-431C-8A0F-1DEC-AC2CC0AE62D5}"/>
              </a:ext>
            </a:extLst>
          </p:cNvPr>
          <p:cNvSpPr/>
          <p:nvPr/>
        </p:nvSpPr>
        <p:spPr>
          <a:xfrm>
            <a:off x="604753" y="876298"/>
            <a:ext cx="3200281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A497365-51A4-62C1-F324-86CC1DC6FB11}"/>
              </a:ext>
            </a:extLst>
          </p:cNvPr>
          <p:cNvSpPr/>
          <p:nvPr/>
        </p:nvSpPr>
        <p:spPr>
          <a:xfrm>
            <a:off x="607175" y="876299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solidFill>
            <a:srgbClr val="FA643E"/>
          </a:solidFill>
          <a:ln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2BCE883-85A6-15B0-3A17-CA97328C9DAB}"/>
              </a:ext>
            </a:extLst>
          </p:cNvPr>
          <p:cNvSpPr txBox="1"/>
          <p:nvPr/>
        </p:nvSpPr>
        <p:spPr>
          <a:xfrm>
            <a:off x="609600" y="1129354"/>
            <a:ext cx="320027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Class Diagram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42730A-CD17-9325-F82B-2F27CB6C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369127"/>
            <a:ext cx="12801600" cy="7441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33E4A-985A-70D3-06EC-F516277C6914}"/>
              </a:ext>
            </a:extLst>
          </p:cNvPr>
          <p:cNvSpPr txBox="1"/>
          <p:nvPr/>
        </p:nvSpPr>
        <p:spPr>
          <a:xfrm>
            <a:off x="909493" y="1922851"/>
            <a:ext cx="1295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643E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 상품</a:t>
            </a:r>
          </a:p>
        </p:txBody>
      </p:sp>
    </p:spTree>
    <p:extLst>
      <p:ext uri="{BB962C8B-B14F-4D97-AF65-F5344CB8AC3E}">
        <p14:creationId xmlns:p14="http://schemas.microsoft.com/office/powerpoint/2010/main" val="6078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CC6BB52A-431C-8A0F-1DEC-AC2CC0AE62D5}"/>
              </a:ext>
            </a:extLst>
          </p:cNvPr>
          <p:cNvSpPr/>
          <p:nvPr/>
        </p:nvSpPr>
        <p:spPr>
          <a:xfrm>
            <a:off x="604753" y="876298"/>
            <a:ext cx="3200281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A497365-51A4-62C1-F324-86CC1DC6FB11}"/>
              </a:ext>
            </a:extLst>
          </p:cNvPr>
          <p:cNvSpPr/>
          <p:nvPr/>
        </p:nvSpPr>
        <p:spPr>
          <a:xfrm>
            <a:off x="607175" y="876299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solidFill>
            <a:srgbClr val="FA643E"/>
          </a:solidFill>
          <a:ln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2BCE883-85A6-15B0-3A17-CA97328C9DAB}"/>
              </a:ext>
            </a:extLst>
          </p:cNvPr>
          <p:cNvSpPr txBox="1"/>
          <p:nvPr/>
        </p:nvSpPr>
        <p:spPr>
          <a:xfrm>
            <a:off x="609600" y="1129354"/>
            <a:ext cx="320027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Class Diagram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90EFFC-A386-35C7-86DB-94B25D70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39929"/>
            <a:ext cx="7772400" cy="8365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5DC243-8D5A-53E3-F26C-99A6DF8D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004" y="1109462"/>
            <a:ext cx="9257991" cy="8395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8A05-913F-1C9C-A378-1BB9D1B08CCC}"/>
              </a:ext>
            </a:extLst>
          </p:cNvPr>
          <p:cNvSpPr txBox="1"/>
          <p:nvPr/>
        </p:nvSpPr>
        <p:spPr>
          <a:xfrm>
            <a:off x="909493" y="1922851"/>
            <a:ext cx="1295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643E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 직원</a:t>
            </a:r>
          </a:p>
        </p:txBody>
      </p:sp>
    </p:spTree>
    <p:extLst>
      <p:ext uri="{BB962C8B-B14F-4D97-AF65-F5344CB8AC3E}">
        <p14:creationId xmlns:p14="http://schemas.microsoft.com/office/powerpoint/2010/main" val="23012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36C697-2E30-5E88-5FDC-11057BB8027F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7EECF6-02B5-94B6-6A08-F4FA691E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465" y="3658858"/>
            <a:ext cx="4800600" cy="47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D64BD8-C7B8-EA05-0DB9-6EA7B4BA4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6314"/>
          <a:stretch/>
        </p:blipFill>
        <p:spPr bwMode="auto">
          <a:xfrm>
            <a:off x="797455" y="3640251"/>
            <a:ext cx="620601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F168216-469B-C31F-DF63-7FCFFDE83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t="9788" r="9579"/>
          <a:stretch/>
        </p:blipFill>
        <p:spPr bwMode="auto">
          <a:xfrm>
            <a:off x="7003473" y="3658859"/>
            <a:ext cx="5840799" cy="476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C8574B15-57D5-1BDA-9243-B5C92D7DA032}"/>
              </a:ext>
            </a:extLst>
          </p:cNvPr>
          <p:cNvSpPr txBox="1"/>
          <p:nvPr/>
        </p:nvSpPr>
        <p:spPr>
          <a:xfrm>
            <a:off x="612724" y="8724900"/>
            <a:ext cx="163798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평소에 뇌전증을 앓고 있던 김보험씨는 고속도로에서 운전을 하고 있었다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오늘따라 운전이 잘 되고 있다고 생각했으나 갑자기 뇌전증이 도져서 정신을 잃고 만다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.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정신을 차리고 보니 자동차는 가드레일을 받아버렸고 검지 손가락은 골절되고 만다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사고가 난 후 김보험은 들어 놨던 보험을 우선적으로 떠올린다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.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2E1089BF-C841-13B4-A31F-1D09725AB65C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3087176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36C697-2E30-5E88-5FDC-11057BB8027F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D072F74-83E3-852D-783E-9868A3D8C3D6}"/>
              </a:ext>
            </a:extLst>
          </p:cNvPr>
          <p:cNvSpPr txBox="1"/>
          <p:nvPr/>
        </p:nvSpPr>
        <p:spPr>
          <a:xfrm>
            <a:off x="612724" y="3446901"/>
            <a:ext cx="5788076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보험 상품 등록 </a:t>
            </a:r>
            <a:r>
              <a:rPr lang="en-US" altLang="ko-KR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 </a:t>
            </a:r>
            <a:r>
              <a:rPr lang="en-US" altLang="ko-KR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– </a:t>
            </a:r>
            <a:r>
              <a:rPr lang="en-US" altLang="ko-KR" sz="2000" b="1" dirty="0" err="1">
                <a:solidFill>
                  <a:srgbClr val="FA643E"/>
                </a:solidFill>
                <a:latin typeface="Arita Dotum Medium"/>
                <a:ea typeface="Arita Dotum Medium"/>
              </a:rPr>
              <a:t>ProductManager</a:t>
            </a:r>
            <a:r>
              <a:rPr lang="en-US" altLang="ko-KR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D9A3614-2A19-D77F-AF4B-577BED78F9A1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5478EA-EB31-A0FC-01F1-E5A1494C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457700"/>
            <a:ext cx="7344800" cy="4877481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962582-2646-70C4-1237-C9745064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467861"/>
            <a:ext cx="5563376" cy="2448267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6D24B8-673B-0EFF-A01A-FA7B0ADF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585" y="6115281"/>
            <a:ext cx="6982799" cy="1562318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EF7A04-1660-3100-F7E2-E1E366713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251" y="8181934"/>
            <a:ext cx="9907383" cy="1609950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D5111E-CE38-1811-9012-A768830230C1}"/>
              </a:ext>
            </a:extLst>
          </p:cNvPr>
          <p:cNvSpPr txBox="1"/>
          <p:nvPr/>
        </p:nvSpPr>
        <p:spPr>
          <a:xfrm>
            <a:off x="8301251" y="7822168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ProductManager.java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EF597-BA41-BE27-BD4D-F2DC63FBEA04}"/>
              </a:ext>
            </a:extLst>
          </p:cNvPr>
          <p:cNvSpPr txBox="1"/>
          <p:nvPr/>
        </p:nvSpPr>
        <p:spPr>
          <a:xfrm>
            <a:off x="762000" y="4073881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Main.java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43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36C697-2E30-5E88-5FDC-11057BB8027F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D072F74-83E3-852D-783E-9868A3D8C3D6}"/>
              </a:ext>
            </a:extLst>
          </p:cNvPr>
          <p:cNvSpPr txBox="1"/>
          <p:nvPr/>
        </p:nvSpPr>
        <p:spPr>
          <a:xfrm>
            <a:off x="612724" y="3446901"/>
            <a:ext cx="5788076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 </a:t>
            </a:r>
            <a:r>
              <a:rPr lang="en-US" altLang="ko-KR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 </a:t>
            </a:r>
            <a:r>
              <a:rPr lang="en-US" altLang="ko-KR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– Sales)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D9A3614-2A19-D77F-AF4B-577BED78F9A1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038F9-5480-5C84-7CC3-C9D6D6BD1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82"/>
          <a:stretch/>
        </p:blipFill>
        <p:spPr>
          <a:xfrm>
            <a:off x="899160" y="4090587"/>
            <a:ext cx="8229600" cy="5671490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2C8837-0EB9-F049-AE9B-C5CC8D44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466" y="4090588"/>
            <a:ext cx="8349958" cy="5671490"/>
          </a:xfrm>
          <a:prstGeom prst="rect">
            <a:avLst/>
          </a:prstGeom>
          <a:ln>
            <a:solidFill>
              <a:srgbClr val="FA643E"/>
            </a:solidFill>
          </a:ln>
        </p:spPr>
      </p:pic>
    </p:spTree>
    <p:extLst>
      <p:ext uri="{BB962C8B-B14F-4D97-AF65-F5344CB8AC3E}">
        <p14:creationId xmlns:p14="http://schemas.microsoft.com/office/powerpoint/2010/main" val="149750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36C697-2E30-5E88-5FDC-11057BB8027F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D072F74-83E3-852D-783E-9868A3D8C3D6}"/>
              </a:ext>
            </a:extLst>
          </p:cNvPr>
          <p:cNvSpPr txBox="1"/>
          <p:nvPr/>
        </p:nvSpPr>
        <p:spPr>
          <a:xfrm>
            <a:off x="612724" y="3063232"/>
            <a:ext cx="5788076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D9A3614-2A19-D77F-AF4B-577BED78F9A1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69F5E-D893-80A9-8A38-99F81128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9" y="1724879"/>
            <a:ext cx="7474309" cy="2676705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D47076-6096-287A-454B-844FD078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9" y="3916029"/>
            <a:ext cx="8471431" cy="6294977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C5937B-72C8-9E2B-AC7E-55287C443255}"/>
              </a:ext>
            </a:extLst>
          </p:cNvPr>
          <p:cNvSpPr txBox="1"/>
          <p:nvPr/>
        </p:nvSpPr>
        <p:spPr>
          <a:xfrm>
            <a:off x="703049" y="3546697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Main.java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DF61E9-32B8-D2C8-7F2C-EE6CF32DA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197" y="4491110"/>
            <a:ext cx="7811177" cy="5608806"/>
          </a:xfrm>
          <a:prstGeom prst="rect">
            <a:avLst/>
          </a:prstGeom>
          <a:ln>
            <a:solidFill>
              <a:srgbClr val="FA643E"/>
            </a:solidFill>
          </a:ln>
        </p:spPr>
      </p:pic>
    </p:spTree>
    <p:extLst>
      <p:ext uri="{BB962C8B-B14F-4D97-AF65-F5344CB8AC3E}">
        <p14:creationId xmlns:p14="http://schemas.microsoft.com/office/powerpoint/2010/main" val="198530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36C697-2E30-5E88-5FDC-11057BB8027F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D072F74-83E3-852D-783E-9868A3D8C3D6}"/>
              </a:ext>
            </a:extLst>
          </p:cNvPr>
          <p:cNvSpPr txBox="1"/>
          <p:nvPr/>
        </p:nvSpPr>
        <p:spPr>
          <a:xfrm>
            <a:off x="612724" y="3502769"/>
            <a:ext cx="5788076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인수 심사</a:t>
            </a:r>
            <a:r>
              <a:rPr lang="en-US" altLang="ko-KR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D9A3614-2A19-D77F-AF4B-577BED78F9A1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937B-72C8-9E2B-AC7E-55287C443255}"/>
              </a:ext>
            </a:extLst>
          </p:cNvPr>
          <p:cNvSpPr txBox="1"/>
          <p:nvPr/>
        </p:nvSpPr>
        <p:spPr>
          <a:xfrm>
            <a:off x="703049" y="4142154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Underwriting.java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DC414-1DAF-A9BE-E407-DDFD5BA7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18" y="4732501"/>
            <a:ext cx="9743492" cy="1749486"/>
          </a:xfrm>
          <a:prstGeom prst="rect">
            <a:avLst/>
          </a:prstGeom>
          <a:ln>
            <a:solidFill>
              <a:srgbClr val="FA643E"/>
            </a:solidFill>
          </a:ln>
        </p:spPr>
      </p:pic>
    </p:spTree>
    <p:extLst>
      <p:ext uri="{BB962C8B-B14F-4D97-AF65-F5344CB8AC3E}">
        <p14:creationId xmlns:p14="http://schemas.microsoft.com/office/powerpoint/2010/main" val="372999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36C697-2E30-5E88-5FDC-11057BB8027F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D9A3614-2A19-D77F-AF4B-577BED78F9A1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C7B7C1FE-0451-3F34-6485-866800DC1EB4}"/>
              </a:ext>
            </a:extLst>
          </p:cNvPr>
          <p:cNvSpPr txBox="1"/>
          <p:nvPr/>
        </p:nvSpPr>
        <p:spPr>
          <a:xfrm>
            <a:off x="622960" y="3508932"/>
            <a:ext cx="2667000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사고 신고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4CFD6-A83E-C1AA-2B5F-76F8478BA3EB}"/>
              </a:ext>
            </a:extLst>
          </p:cNvPr>
          <p:cNvSpPr txBox="1"/>
          <p:nvPr/>
        </p:nvSpPr>
        <p:spPr>
          <a:xfrm>
            <a:off x="762000" y="4073881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Main.java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BD1F86-9CAA-D3DD-D600-D916D66C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680059"/>
            <a:ext cx="7363853" cy="3181794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AE46A5-D96B-87DB-E250-7C1824B5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715435"/>
            <a:ext cx="7543800" cy="1190065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8899A7-CF3E-82BE-6229-9EEA977CDE9A}"/>
              </a:ext>
            </a:extLst>
          </p:cNvPr>
          <p:cNvSpPr txBox="1"/>
          <p:nvPr/>
        </p:nvSpPr>
        <p:spPr>
          <a:xfrm>
            <a:off x="9125803" y="4073881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Customer.java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65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D072F74-83E3-852D-783E-9868A3D8C3D6}"/>
              </a:ext>
            </a:extLst>
          </p:cNvPr>
          <p:cNvSpPr txBox="1"/>
          <p:nvPr/>
        </p:nvSpPr>
        <p:spPr>
          <a:xfrm>
            <a:off x="612724" y="3446901"/>
            <a:ext cx="5407076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 </a:t>
            </a:r>
            <a:r>
              <a:rPr lang="en-US" altLang="ko-KR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고객 지원팀 </a:t>
            </a:r>
            <a:r>
              <a:rPr lang="en-US" altLang="ko-KR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– </a:t>
            </a:r>
            <a:r>
              <a:rPr lang="en-US" altLang="ko-KR" sz="2000" b="1" dirty="0" err="1">
                <a:solidFill>
                  <a:srgbClr val="FA643E"/>
                </a:solidFill>
                <a:latin typeface="Arita Dotum Medium"/>
                <a:ea typeface="Arita Dotum Medium"/>
              </a:rPr>
              <a:t>CustomerSupport</a:t>
            </a:r>
            <a:r>
              <a:rPr lang="en-US" altLang="ko-KR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5F4BB0C-6C28-CAED-9697-5DF086842423}"/>
              </a:ext>
            </a:extLst>
          </p:cNvPr>
          <p:cNvSpPr txBox="1"/>
          <p:nvPr/>
        </p:nvSpPr>
        <p:spPr>
          <a:xfrm>
            <a:off x="228600" y="1904489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5C8BE8DC-F33B-DB0E-538C-DC3BB9AA20D7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25003F-D0D2-D480-C274-7046D206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74" y="4591278"/>
            <a:ext cx="8278380" cy="4067743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3C67E-739D-25BC-30D8-CB64F617C0F7}"/>
              </a:ext>
            </a:extLst>
          </p:cNvPr>
          <p:cNvSpPr txBox="1"/>
          <p:nvPr/>
        </p:nvSpPr>
        <p:spPr>
          <a:xfrm>
            <a:off x="762000" y="4073881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Main.java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7C3900-9D08-9504-F193-3544E400D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694" y="2583932"/>
            <a:ext cx="7525800" cy="5191850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1E8E6-5319-94B0-37B4-F3F6C21E8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694" y="8267700"/>
            <a:ext cx="7249537" cy="1733792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BBB61A-7CD3-6FAC-4DBD-9AB0ADA17C55}"/>
              </a:ext>
            </a:extLst>
          </p:cNvPr>
          <p:cNvSpPr txBox="1"/>
          <p:nvPr/>
        </p:nvSpPr>
        <p:spPr>
          <a:xfrm>
            <a:off x="9347694" y="7808598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CustomerSupport.java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32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0F0E40-BD9D-0BB6-373A-15A93A93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50" y="2388077"/>
            <a:ext cx="6428571" cy="35999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90850" y="2388077"/>
            <a:ext cx="6428571" cy="3600000"/>
            <a:chOff x="0" y="0"/>
            <a:chExt cx="17893417" cy="216499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93417" cy="21649937"/>
            </a:xfrm>
            <a:custGeom>
              <a:avLst/>
              <a:gdLst/>
              <a:ahLst/>
              <a:cxnLst/>
              <a:rect l="l" t="t" r="r" b="b"/>
              <a:pathLst>
                <a:path w="17893418" h="21649937">
                  <a:moveTo>
                    <a:pt x="0" y="0"/>
                  </a:moveTo>
                  <a:lnTo>
                    <a:pt x="0" y="21649937"/>
                  </a:lnTo>
                  <a:lnTo>
                    <a:pt x="17893418" y="21649937"/>
                  </a:lnTo>
                  <a:lnTo>
                    <a:pt x="17893418" y="0"/>
                  </a:lnTo>
                  <a:lnTo>
                    <a:pt x="0" y="0"/>
                  </a:lnTo>
                  <a:close/>
                  <a:moveTo>
                    <a:pt x="17832457" y="21588977"/>
                  </a:moveTo>
                  <a:lnTo>
                    <a:pt x="59690" y="21588977"/>
                  </a:lnTo>
                  <a:lnTo>
                    <a:pt x="59690" y="59690"/>
                  </a:lnTo>
                  <a:lnTo>
                    <a:pt x="17832457" y="59690"/>
                  </a:lnTo>
                  <a:lnTo>
                    <a:pt x="17832457" y="21588977"/>
                  </a:lnTo>
                  <a:close/>
                </a:path>
              </a:pathLst>
            </a:custGeom>
            <a:solidFill>
              <a:srgbClr val="FA643F"/>
            </a:solidFill>
            <a:ln w="38100">
              <a:gradFill flip="none" rotWithShape="1">
                <a:gsLst>
                  <a:gs pos="43000">
                    <a:srgbClr val="FA643E">
                      <a:lumMod val="49000"/>
                      <a:lumOff val="51000"/>
                    </a:srgbClr>
                  </a:gs>
                  <a:gs pos="100000">
                    <a:srgbClr val="FA643E"/>
                  </a:gs>
                  <a:gs pos="99000">
                    <a:srgbClr val="FA643E">
                      <a:lumMod val="82116"/>
                      <a:lumOff val="17884"/>
                    </a:srgbClr>
                  </a:gs>
                  <a:gs pos="99000">
                    <a:srgbClr val="FA643E"/>
                  </a:gs>
                </a:gsLst>
                <a:lin ang="0" scaled="1"/>
                <a:tileRect/>
              </a:gradFill>
            </a:ln>
          </p:spPr>
          <p:txBody>
            <a:bodyPr/>
            <a:lstStyle/>
            <a:p>
              <a:endParaRPr lang="ko-Kore-KR" altLang="en-US" dirty="0"/>
            </a:p>
          </p:txBody>
        </p:sp>
      </p:grpSp>
      <p:sp>
        <p:nvSpPr>
          <p:cNvPr id="9" name="AutoShape 9"/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399123" y="571500"/>
            <a:ext cx="812434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FA643F"/>
                </a:solidFill>
                <a:latin typeface="Arita Dotum Bold"/>
                <a:ea typeface="Arita Dotum Bold"/>
              </a:rPr>
              <a:t>어플리케이션 상상도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346901-AE0A-9FD0-CCB0-46530A0E12BE}"/>
              </a:ext>
            </a:extLst>
          </p:cNvPr>
          <p:cNvGrpSpPr>
            <a:grpSpLocks noChangeAspect="1"/>
          </p:cNvGrpSpPr>
          <p:nvPr/>
        </p:nvGrpSpPr>
        <p:grpSpPr>
          <a:xfrm>
            <a:off x="3657849" y="6173183"/>
            <a:ext cx="6400551" cy="3582785"/>
            <a:chOff x="9372715" y="2552700"/>
            <a:chExt cx="7543685" cy="422266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91944D-7FE9-067A-CABD-83E8C8DF0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2715" y="2552700"/>
              <a:ext cx="7540478" cy="4222667"/>
            </a:xfrm>
            <a:prstGeom prst="rect">
              <a:avLst/>
            </a:prstGeom>
            <a:ln>
              <a:gradFill flip="none" rotWithShape="1">
                <a:gsLst>
                  <a:gs pos="0">
                    <a:srgbClr val="FA643E">
                      <a:lumMod val="40000"/>
                      <a:lumOff val="60000"/>
                    </a:srgbClr>
                  </a:gs>
                  <a:gs pos="100000">
                    <a:srgbClr val="FA643E"/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96312"/>
                      <a:lumOff val="3688"/>
                    </a:schemeClr>
                  </a:gs>
                </a:gsLst>
                <a:lin ang="2700000" scaled="1"/>
                <a:tileRect/>
              </a:gradFill>
            </a:ln>
          </p:spPr>
        </p:pic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16AABD17-C8A6-87A5-FE26-C918AC209C83}"/>
                </a:ext>
              </a:extLst>
            </p:cNvPr>
            <p:cNvGrpSpPr/>
            <p:nvPr/>
          </p:nvGrpSpPr>
          <p:grpSpPr>
            <a:xfrm>
              <a:off x="9375922" y="2552700"/>
              <a:ext cx="7540478" cy="4222668"/>
              <a:chOff x="0" y="0"/>
              <a:chExt cx="17893417" cy="21649937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81A13E5-4BB9-D14B-AD6E-330C26C6DFFB}"/>
                  </a:ext>
                </a:extLst>
              </p:cNvPr>
              <p:cNvSpPr/>
              <p:nvPr/>
            </p:nvSpPr>
            <p:spPr>
              <a:xfrm>
                <a:off x="0" y="0"/>
                <a:ext cx="17893417" cy="21649937"/>
              </a:xfrm>
              <a:custGeom>
                <a:avLst/>
                <a:gdLst/>
                <a:ahLst/>
                <a:cxnLst/>
                <a:rect l="l" t="t" r="r" b="b"/>
                <a:pathLst>
                  <a:path w="17893418" h="21649937">
                    <a:moveTo>
                      <a:pt x="0" y="0"/>
                    </a:moveTo>
                    <a:lnTo>
                      <a:pt x="0" y="21649937"/>
                    </a:lnTo>
                    <a:lnTo>
                      <a:pt x="17893418" y="21649937"/>
                    </a:lnTo>
                    <a:lnTo>
                      <a:pt x="17893418" y="0"/>
                    </a:lnTo>
                    <a:lnTo>
                      <a:pt x="0" y="0"/>
                    </a:lnTo>
                    <a:close/>
                    <a:moveTo>
                      <a:pt x="17832457" y="21588977"/>
                    </a:moveTo>
                    <a:lnTo>
                      <a:pt x="59690" y="21588977"/>
                    </a:lnTo>
                    <a:lnTo>
                      <a:pt x="59690" y="59690"/>
                    </a:lnTo>
                    <a:lnTo>
                      <a:pt x="17832457" y="59690"/>
                    </a:lnTo>
                    <a:lnTo>
                      <a:pt x="17832457" y="21588977"/>
                    </a:lnTo>
                    <a:close/>
                  </a:path>
                </a:pathLst>
              </a:custGeom>
              <a:solidFill>
                <a:srgbClr val="FA643F"/>
              </a:solidFill>
              <a:ln w="38100">
                <a:gradFill flip="none" rotWithShape="1">
                  <a:gsLst>
                    <a:gs pos="0">
                      <a:srgbClr val="FA643E">
                        <a:lumMod val="40000"/>
                        <a:lumOff val="60000"/>
                      </a:srgbClr>
                    </a:gs>
                    <a:gs pos="100000">
                      <a:srgbClr val="FA643E"/>
                    </a:gs>
                    <a:gs pos="100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96312"/>
                        <a:lumOff val="3688"/>
                      </a:schemeClr>
                    </a:gs>
                  </a:gsLst>
                  <a:lin ang="2700000" scaled="1"/>
                  <a:tileRect/>
                </a:gradFill>
              </a:ln>
            </p:spPr>
            <p:txBody>
              <a:bodyPr/>
              <a:lstStyle/>
              <a:p>
                <a:endParaRPr lang="ko-Kore-KR" alt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9F6A7FF-88F9-5348-75A7-3EA73F59B0C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0" y="6173183"/>
            <a:ext cx="6408000" cy="358278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54C8453-38F0-FAB5-E184-B47DE9A0AFA5}"/>
              </a:ext>
            </a:extLst>
          </p:cNvPr>
          <p:cNvGrpSpPr/>
          <p:nvPr/>
        </p:nvGrpSpPr>
        <p:grpSpPr>
          <a:xfrm>
            <a:off x="7620000" y="2388077"/>
            <a:ext cx="6428571" cy="3600000"/>
            <a:chOff x="7620000" y="2552700"/>
            <a:chExt cx="6428571" cy="360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65EE740-6ABD-C603-0D1F-8BE4168A626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0000" y="2552700"/>
              <a:ext cx="6400800" cy="3600000"/>
            </a:xfrm>
            <a:prstGeom prst="rect">
              <a:avLst/>
            </a:prstGeom>
          </p:spPr>
        </p:pic>
        <p:grpSp>
          <p:nvGrpSpPr>
            <p:cNvPr id="30" name="Group 3">
              <a:extLst>
                <a:ext uri="{FF2B5EF4-FFF2-40B4-BE49-F238E27FC236}">
                  <a16:creationId xmlns:a16="http://schemas.microsoft.com/office/drawing/2014/main" id="{5B36B87C-3C07-6431-CF09-73FB24E5B985}"/>
                </a:ext>
              </a:extLst>
            </p:cNvPr>
            <p:cNvGrpSpPr/>
            <p:nvPr/>
          </p:nvGrpSpPr>
          <p:grpSpPr>
            <a:xfrm>
              <a:off x="7620000" y="2552700"/>
              <a:ext cx="6428571" cy="3600000"/>
              <a:chOff x="0" y="0"/>
              <a:chExt cx="17893417" cy="21649937"/>
            </a:xfrm>
          </p:grpSpPr>
          <p:sp>
            <p:nvSpPr>
              <p:cNvPr id="31" name="Freeform 4">
                <a:extLst>
                  <a:ext uri="{FF2B5EF4-FFF2-40B4-BE49-F238E27FC236}">
                    <a16:creationId xmlns:a16="http://schemas.microsoft.com/office/drawing/2014/main" id="{6548E060-237D-0957-971D-1E15A38E7C05}"/>
                  </a:ext>
                </a:extLst>
              </p:cNvPr>
              <p:cNvSpPr/>
              <p:nvPr/>
            </p:nvSpPr>
            <p:spPr>
              <a:xfrm>
                <a:off x="0" y="0"/>
                <a:ext cx="17893417" cy="21649937"/>
              </a:xfrm>
              <a:custGeom>
                <a:avLst/>
                <a:gdLst/>
                <a:ahLst/>
                <a:cxnLst/>
                <a:rect l="l" t="t" r="r" b="b"/>
                <a:pathLst>
                  <a:path w="17893418" h="21649937">
                    <a:moveTo>
                      <a:pt x="0" y="0"/>
                    </a:moveTo>
                    <a:lnTo>
                      <a:pt x="0" y="21649937"/>
                    </a:lnTo>
                    <a:lnTo>
                      <a:pt x="17893418" y="21649937"/>
                    </a:lnTo>
                    <a:lnTo>
                      <a:pt x="17893418" y="0"/>
                    </a:lnTo>
                    <a:lnTo>
                      <a:pt x="0" y="0"/>
                    </a:lnTo>
                    <a:close/>
                    <a:moveTo>
                      <a:pt x="17832457" y="21588977"/>
                    </a:moveTo>
                    <a:lnTo>
                      <a:pt x="59690" y="21588977"/>
                    </a:lnTo>
                    <a:lnTo>
                      <a:pt x="59690" y="59690"/>
                    </a:lnTo>
                    <a:lnTo>
                      <a:pt x="17832457" y="59690"/>
                    </a:lnTo>
                    <a:lnTo>
                      <a:pt x="17832457" y="21588977"/>
                    </a:lnTo>
                    <a:close/>
                  </a:path>
                </a:pathLst>
              </a:custGeom>
              <a:solidFill>
                <a:srgbClr val="FA643F"/>
              </a:solidFill>
              <a:ln w="38100">
                <a:gradFill flip="none" rotWithShape="1">
                  <a:gsLst>
                    <a:gs pos="0">
                      <a:srgbClr val="FA643E">
                        <a:lumMod val="78793"/>
                        <a:lumOff val="21207"/>
                      </a:srgbClr>
                    </a:gs>
                    <a:gs pos="67000">
                      <a:srgbClr val="FA643E"/>
                    </a:gs>
                    <a:gs pos="83000">
                      <a:srgbClr val="FA643E"/>
                    </a:gs>
                    <a:gs pos="99000">
                      <a:srgbClr val="FA643E"/>
                    </a:gs>
                  </a:gsLst>
                  <a:lin ang="0" scaled="1"/>
                  <a:tileRect/>
                </a:gradFill>
              </a:ln>
            </p:spPr>
            <p:txBody>
              <a:bodyPr/>
              <a:lstStyle/>
              <a:p>
                <a:endParaRPr lang="ko-Kore-KR" altLang="en-US" dirty="0"/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11D0DA-E36B-1310-FA24-3BC4CD1C32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49400" y="2364569"/>
            <a:ext cx="6400800" cy="3600000"/>
          </a:xfrm>
          <a:prstGeom prst="rect">
            <a:avLst/>
          </a:prstGeom>
          <a:gradFill flip="none" rotWithShape="1">
            <a:gsLst>
              <a:gs pos="0">
                <a:srgbClr val="FA643E"/>
              </a:gs>
              <a:gs pos="16000">
                <a:srgbClr val="FA643E"/>
              </a:gs>
              <a:gs pos="100000">
                <a:srgbClr val="FA643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E2C3C6DD-C35B-B336-72D1-97F1821AB3A0}"/>
              </a:ext>
            </a:extLst>
          </p:cNvPr>
          <p:cNvGrpSpPr/>
          <p:nvPr/>
        </p:nvGrpSpPr>
        <p:grpSpPr>
          <a:xfrm>
            <a:off x="10276714" y="6155969"/>
            <a:ext cx="6428571" cy="3600000"/>
            <a:chOff x="0" y="207677"/>
            <a:chExt cx="17893417" cy="21649937"/>
          </a:xfrm>
        </p:grpSpPr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71DAC529-38E9-C010-FDA1-8BDC995FE489}"/>
                </a:ext>
              </a:extLst>
            </p:cNvPr>
            <p:cNvSpPr/>
            <p:nvPr/>
          </p:nvSpPr>
          <p:spPr>
            <a:xfrm>
              <a:off x="0" y="207677"/>
              <a:ext cx="17893417" cy="21649937"/>
            </a:xfrm>
            <a:custGeom>
              <a:avLst/>
              <a:gdLst/>
              <a:ahLst/>
              <a:cxnLst/>
              <a:rect l="l" t="t" r="r" b="b"/>
              <a:pathLst>
                <a:path w="17893418" h="21649937">
                  <a:moveTo>
                    <a:pt x="0" y="0"/>
                  </a:moveTo>
                  <a:lnTo>
                    <a:pt x="0" y="21649937"/>
                  </a:lnTo>
                  <a:lnTo>
                    <a:pt x="17893418" y="21649937"/>
                  </a:lnTo>
                  <a:lnTo>
                    <a:pt x="17893418" y="0"/>
                  </a:lnTo>
                  <a:lnTo>
                    <a:pt x="0" y="0"/>
                  </a:lnTo>
                  <a:close/>
                  <a:moveTo>
                    <a:pt x="17832457" y="21588977"/>
                  </a:moveTo>
                  <a:lnTo>
                    <a:pt x="59690" y="21588977"/>
                  </a:lnTo>
                  <a:lnTo>
                    <a:pt x="59690" y="59690"/>
                  </a:lnTo>
                  <a:lnTo>
                    <a:pt x="17832457" y="59690"/>
                  </a:lnTo>
                  <a:lnTo>
                    <a:pt x="17832457" y="21588977"/>
                  </a:lnTo>
                  <a:close/>
                </a:path>
              </a:pathLst>
            </a:custGeom>
            <a:solidFill>
              <a:srgbClr val="FA643F"/>
            </a:solidFill>
            <a:ln w="38100">
              <a:solidFill>
                <a:srgbClr val="FA643E"/>
              </a:solidFill>
            </a:ln>
          </p:spPr>
          <p:txBody>
            <a:bodyPr/>
            <a:lstStyle/>
            <a:p>
              <a:endParaRPr lang="ko-Kore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C27EC6-4FFC-DC37-E695-422CAF17CF67}"/>
              </a:ext>
            </a:extLst>
          </p:cNvPr>
          <p:cNvSpPr/>
          <p:nvPr/>
        </p:nvSpPr>
        <p:spPr>
          <a:xfrm>
            <a:off x="-2963986" y="6164576"/>
            <a:ext cx="6400800" cy="3600000"/>
          </a:xfrm>
          <a:prstGeom prst="rect">
            <a:avLst/>
          </a:prstGeom>
          <a:gradFill flip="none" rotWithShape="1">
            <a:gsLst>
              <a:gs pos="0">
                <a:srgbClr val="FA643E"/>
              </a:gs>
              <a:gs pos="16000">
                <a:srgbClr val="FA643E"/>
              </a:gs>
              <a:gs pos="100000">
                <a:srgbClr val="FA643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7104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D072F74-83E3-852D-783E-9868A3D8C3D6}"/>
              </a:ext>
            </a:extLst>
          </p:cNvPr>
          <p:cNvSpPr txBox="1"/>
          <p:nvPr/>
        </p:nvSpPr>
        <p:spPr>
          <a:xfrm>
            <a:off x="612724" y="3446901"/>
            <a:ext cx="2667000" cy="33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b="1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 신청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5F4BB0C-6C28-CAED-9697-5DF086842423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5C8BE8DC-F33B-DB0E-538C-DC3BB9AA20D7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F88EEE-1171-3834-78F5-12961068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971675"/>
            <a:ext cx="7011378" cy="2686425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1A3BF5-3979-86A4-057C-282D6FB755CF}"/>
              </a:ext>
            </a:extLst>
          </p:cNvPr>
          <p:cNvSpPr txBox="1"/>
          <p:nvPr/>
        </p:nvSpPr>
        <p:spPr>
          <a:xfrm>
            <a:off x="762000" y="4415520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Main.java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6EF04E-371A-A39E-DD61-0265EC7B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497" y="4971675"/>
            <a:ext cx="10170894" cy="1481686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7CAE0F-671C-2FC8-7E12-117325953723}"/>
              </a:ext>
            </a:extLst>
          </p:cNvPr>
          <p:cNvSpPr txBox="1"/>
          <p:nvPr/>
        </p:nvSpPr>
        <p:spPr>
          <a:xfrm>
            <a:off x="8120418" y="4415520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A643E"/>
                </a:solidFill>
                <a:latin typeface="Arita Dotum Medium"/>
                <a:ea typeface="Arita Dotum Medium"/>
              </a:rPr>
              <a:t>Customer</a:t>
            </a:r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23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D072F74-83E3-852D-783E-9868A3D8C3D6}"/>
              </a:ext>
            </a:extLst>
          </p:cNvPr>
          <p:cNvSpPr txBox="1"/>
          <p:nvPr/>
        </p:nvSpPr>
        <p:spPr>
          <a:xfrm>
            <a:off x="612724" y="3446901"/>
            <a:ext cx="5102276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 처리 </a:t>
            </a:r>
            <a:r>
              <a:rPr lang="en-US" altLang="ko-KR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보상 </a:t>
            </a:r>
            <a:r>
              <a:rPr lang="ko-KR" altLang="en-US" sz="2000" b="1" u="none" dirty="0" err="1">
                <a:solidFill>
                  <a:srgbClr val="FA643E"/>
                </a:solidFill>
                <a:latin typeface="Arita Dotum Medium"/>
                <a:ea typeface="Arita Dotum Medium"/>
              </a:rPr>
              <a:t>처리팀</a:t>
            </a: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– Compensation)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513E9C4-E25E-5A4F-01FA-50467B0C964C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05E884B5-0F61-31E0-C0BB-7E849B463B16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CB128F-189F-C7AF-6DB1-E27F51AE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4176"/>
            <a:ext cx="8059275" cy="1933845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7AD32C-B1E7-D641-5B40-5DDA9F6F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819900"/>
            <a:ext cx="4344006" cy="1514686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3B2368-558E-1327-8450-8F85FA9DE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831122"/>
            <a:ext cx="7973538" cy="2676899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28F5F1-08AC-CCC4-31D4-5B2983857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616443"/>
            <a:ext cx="7878274" cy="3200847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F875C0-0ED5-A72E-158D-4EEDC29CB4EB}"/>
              </a:ext>
            </a:extLst>
          </p:cNvPr>
          <p:cNvSpPr txBox="1"/>
          <p:nvPr/>
        </p:nvSpPr>
        <p:spPr>
          <a:xfrm>
            <a:off x="762000" y="4142154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Main.java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8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D072F74-83E3-852D-783E-9868A3D8C3D6}"/>
              </a:ext>
            </a:extLst>
          </p:cNvPr>
          <p:cNvSpPr txBox="1"/>
          <p:nvPr/>
        </p:nvSpPr>
        <p:spPr>
          <a:xfrm>
            <a:off x="612724" y="3446901"/>
            <a:ext cx="5102276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 처리 </a:t>
            </a:r>
            <a:r>
              <a:rPr lang="en-US" altLang="ko-KR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보상 </a:t>
            </a:r>
            <a:r>
              <a:rPr lang="ko-KR" altLang="en-US" sz="2000" b="1" u="none" dirty="0" err="1">
                <a:solidFill>
                  <a:srgbClr val="FA643E"/>
                </a:solidFill>
                <a:latin typeface="Arita Dotum Medium"/>
                <a:ea typeface="Arita Dotum Medium"/>
              </a:rPr>
              <a:t>처리팀</a:t>
            </a: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– Compensation)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513E9C4-E25E-5A4F-01FA-50467B0C964C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05E884B5-0F61-31E0-C0BB-7E849B463B16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875C0-0ED5-A72E-158D-4EEDC29CB4EB}"/>
              </a:ext>
            </a:extLst>
          </p:cNvPr>
          <p:cNvSpPr txBox="1"/>
          <p:nvPr/>
        </p:nvSpPr>
        <p:spPr>
          <a:xfrm>
            <a:off x="762000" y="4161966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Compensation.java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EDF7AD-7FCC-8B36-3943-EB21D243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72" y="4720964"/>
            <a:ext cx="10745700" cy="1467055"/>
          </a:xfrm>
          <a:prstGeom prst="rect">
            <a:avLst/>
          </a:prstGeom>
          <a:ln>
            <a:solidFill>
              <a:srgbClr val="FA643E"/>
            </a:solidFill>
          </a:ln>
        </p:spPr>
      </p:pic>
    </p:spTree>
    <p:extLst>
      <p:ext uri="{BB962C8B-B14F-4D97-AF65-F5344CB8AC3E}">
        <p14:creationId xmlns:p14="http://schemas.microsoft.com/office/powerpoint/2010/main" val="184248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612724" y="461682"/>
            <a:ext cx="5920210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Demo </a:t>
            </a:r>
            <a:r>
              <a:rPr lang="en-US" altLang="ko-Kore-KR" sz="7200" dirty="0" err="1">
                <a:solidFill>
                  <a:srgbClr val="FA643F"/>
                </a:solidFill>
                <a:latin typeface="Arita Dotum Bold"/>
                <a:ea typeface="Arita Dotum Bold"/>
              </a:rPr>
              <a:t>Senario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9A3F64D-A96E-53B2-EF88-7CCC30627DF7}"/>
              </a:ext>
            </a:extLst>
          </p:cNvPr>
          <p:cNvSpPr txBox="1"/>
          <p:nvPr/>
        </p:nvSpPr>
        <p:spPr>
          <a:xfrm>
            <a:off x="612724" y="3776524"/>
            <a:ext cx="5407076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입금 처리 </a:t>
            </a:r>
            <a:r>
              <a:rPr lang="en-US" altLang="ko-KR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재무 회계팀 </a:t>
            </a:r>
            <a:r>
              <a:rPr lang="en-US" altLang="ko-KR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-</a:t>
            </a:r>
            <a:r>
              <a:rPr lang="en-US" altLang="ko-KR" sz="2000" b="1" u="none" dirty="0" err="1">
                <a:solidFill>
                  <a:srgbClr val="FA643E"/>
                </a:solidFill>
                <a:latin typeface="Arita Dotum Medium"/>
                <a:ea typeface="Arita Dotum Medium"/>
              </a:rPr>
              <a:t>FinancialAccountant</a:t>
            </a:r>
            <a:r>
              <a:rPr lang="en-US" altLang="ko-KR" sz="2000" b="1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) </a:t>
            </a:r>
            <a:endParaRPr lang="en-US" sz="2000" b="1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513E9C4-E25E-5A4F-01FA-50467B0C964C}"/>
              </a:ext>
            </a:extLst>
          </p:cNvPr>
          <p:cNvSpPr txBox="1"/>
          <p:nvPr/>
        </p:nvSpPr>
        <p:spPr>
          <a:xfrm>
            <a:off x="612724" y="2215335"/>
            <a:ext cx="1005527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보험등록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상품관리팀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영업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영업팀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인수 심사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(U/W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사고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 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신고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고객지원팀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보험금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신청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보험금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보상처리팀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-&gt;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입금 처리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재무회계팀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)</a:t>
            </a: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05E884B5-0F61-31E0-C0BB-7E849B463B16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379120-2242-4A9B-381C-C2A92580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981617"/>
            <a:ext cx="8087854" cy="2191056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F3D15-74EC-4B95-605F-D41710CCE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55"/>
          <a:stretch/>
        </p:blipFill>
        <p:spPr>
          <a:xfrm>
            <a:off x="9067800" y="3484333"/>
            <a:ext cx="9067801" cy="2843535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F9F545-4C12-C881-3CD1-0644F9120B2B}"/>
              </a:ext>
            </a:extLst>
          </p:cNvPr>
          <p:cNvSpPr txBox="1"/>
          <p:nvPr/>
        </p:nvSpPr>
        <p:spPr>
          <a:xfrm>
            <a:off x="762000" y="4536769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Main.java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3CE1E8-9366-1D79-3025-3C9BD38A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995"/>
          <a:stretch/>
        </p:blipFill>
        <p:spPr>
          <a:xfrm>
            <a:off x="790579" y="7453635"/>
            <a:ext cx="8059275" cy="1802134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ED14A4-33D9-4BC6-46D1-906F5DDDC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403" y="7172673"/>
            <a:ext cx="9101198" cy="1047896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3E51E0-FF02-E8BB-6AD3-F6A56382005B}"/>
              </a:ext>
            </a:extLst>
          </p:cNvPr>
          <p:cNvSpPr txBox="1"/>
          <p:nvPr/>
        </p:nvSpPr>
        <p:spPr>
          <a:xfrm>
            <a:off x="9034402" y="6756034"/>
            <a:ext cx="1018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A643E"/>
                </a:solidFill>
                <a:latin typeface="Arita Dotum Medium"/>
                <a:ea typeface="Arita Dotum Medium"/>
              </a:rPr>
              <a:t>FinancialAccountant.java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2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652770-8A53-1E47-6140-C1729398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-72667"/>
            <a:ext cx="14554200" cy="10432334"/>
          </a:xfrm>
          <a:prstGeom prst="rect">
            <a:avLst/>
          </a:prstGeom>
        </p:spPr>
      </p:pic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CC6BB52A-431C-8A0F-1DEC-AC2CC0AE62D5}"/>
              </a:ext>
            </a:extLst>
          </p:cNvPr>
          <p:cNvSpPr/>
          <p:nvPr/>
        </p:nvSpPr>
        <p:spPr>
          <a:xfrm>
            <a:off x="604753" y="876298"/>
            <a:ext cx="3200281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A497365-51A4-62C1-F324-86CC1DC6FB11}"/>
              </a:ext>
            </a:extLst>
          </p:cNvPr>
          <p:cNvSpPr/>
          <p:nvPr/>
        </p:nvSpPr>
        <p:spPr>
          <a:xfrm>
            <a:off x="607175" y="876299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solidFill>
            <a:srgbClr val="FA643E"/>
          </a:solidFill>
          <a:ln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2BCE883-85A6-15B0-3A17-CA97328C9DAB}"/>
              </a:ext>
            </a:extLst>
          </p:cNvPr>
          <p:cNvSpPr txBox="1"/>
          <p:nvPr/>
        </p:nvSpPr>
        <p:spPr>
          <a:xfrm>
            <a:off x="609600" y="1129354"/>
            <a:ext cx="320027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Class Diagram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226070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CC6BB52A-431C-8A0F-1DEC-AC2CC0AE62D5}"/>
              </a:ext>
            </a:extLst>
          </p:cNvPr>
          <p:cNvSpPr/>
          <p:nvPr/>
        </p:nvSpPr>
        <p:spPr>
          <a:xfrm>
            <a:off x="604753" y="876298"/>
            <a:ext cx="3886199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A497365-51A4-62C1-F324-86CC1DC6FB11}"/>
              </a:ext>
            </a:extLst>
          </p:cNvPr>
          <p:cNvSpPr/>
          <p:nvPr/>
        </p:nvSpPr>
        <p:spPr>
          <a:xfrm>
            <a:off x="607174" y="876299"/>
            <a:ext cx="3886199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solidFill>
            <a:srgbClr val="FA643E"/>
          </a:solidFill>
          <a:ln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2BCE883-85A6-15B0-3A17-CA97328C9DAB}"/>
              </a:ext>
            </a:extLst>
          </p:cNvPr>
          <p:cNvSpPr txBox="1"/>
          <p:nvPr/>
        </p:nvSpPr>
        <p:spPr>
          <a:xfrm>
            <a:off x="609600" y="1129354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Reverse Engineering</a:t>
            </a:r>
          </a:p>
        </p:txBody>
      </p:sp>
      <p:pic>
        <p:nvPicPr>
          <p:cNvPr id="6" name="그림 5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C99BF45E-3AB2-1371-0FDB-E8BE3777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4471"/>
            <a:ext cx="7772400" cy="9898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E45500-A8CC-4332-8979-DE2D7702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47" y="3723542"/>
            <a:ext cx="13539505" cy="237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4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2C414A-AE9D-AEEE-B3FB-0C16707C0294}"/>
              </a:ext>
            </a:extLst>
          </p:cNvPr>
          <p:cNvSpPr/>
          <p:nvPr/>
        </p:nvSpPr>
        <p:spPr>
          <a:xfrm>
            <a:off x="609600" y="2941320"/>
            <a:ext cx="4467858" cy="4762917"/>
          </a:xfrm>
          <a:prstGeom prst="rect">
            <a:avLst/>
          </a:prstGeom>
          <a:solidFill>
            <a:schemeClr val="bg1"/>
          </a:solidFill>
          <a:ln>
            <a:solidFill>
              <a:srgbClr val="FA64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CC6BB52A-431C-8A0F-1DEC-AC2CC0AE62D5}"/>
              </a:ext>
            </a:extLst>
          </p:cNvPr>
          <p:cNvSpPr/>
          <p:nvPr/>
        </p:nvSpPr>
        <p:spPr>
          <a:xfrm>
            <a:off x="604753" y="876298"/>
            <a:ext cx="3886199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A497365-51A4-62C1-F324-86CC1DC6FB11}"/>
              </a:ext>
            </a:extLst>
          </p:cNvPr>
          <p:cNvSpPr/>
          <p:nvPr/>
        </p:nvSpPr>
        <p:spPr>
          <a:xfrm>
            <a:off x="607174" y="876299"/>
            <a:ext cx="3886199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solidFill>
            <a:srgbClr val="FA643E"/>
          </a:solidFill>
          <a:ln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2BCE883-85A6-15B0-3A17-CA97328C9DAB}"/>
              </a:ext>
            </a:extLst>
          </p:cNvPr>
          <p:cNvSpPr txBox="1"/>
          <p:nvPr/>
        </p:nvSpPr>
        <p:spPr>
          <a:xfrm>
            <a:off x="609600" y="1129354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Reverse Engineering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DDD581B4-65D3-9E40-A114-4EB56930F0B1}"/>
              </a:ext>
            </a:extLst>
          </p:cNvPr>
          <p:cNvSpPr txBox="1"/>
          <p:nvPr/>
        </p:nvSpPr>
        <p:spPr>
          <a:xfrm>
            <a:off x="609600" y="2349117"/>
            <a:ext cx="4267200" cy="5355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달라진 것들</a:t>
            </a:r>
            <a:endParaRPr lang="en-US" altLang="ko-KR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215901" lvl="1" algn="l">
              <a:lnSpc>
                <a:spcPts val="2800"/>
              </a:lnSpc>
            </a:pPr>
            <a:endParaRPr lang="en-US" sz="20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메인 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view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역할</a:t>
            </a:r>
            <a:endParaRPr lang="en-US" altLang="ko-KR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Exception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처리</a:t>
            </a:r>
            <a:endParaRPr lang="en-US" altLang="ko-KR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Get, Set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, Clone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과 같은 기능적인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메서드 추가</a:t>
            </a:r>
            <a:endParaRPr lang="en-US" altLang="ko-KR" sz="20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altLang="ko-KR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엔티티의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Serial Number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부여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하기 위해 고유번호 지정하는 속성값 추가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sz="2000" u="none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  <a:p>
            <a:pPr marL="558801" lvl="1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sz="2000" u="non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ListImpl</a:t>
            </a:r>
            <a:r>
              <a:rPr lang="ko-KR" altLang="en-US" sz="2000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부분의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호출 주체</a:t>
            </a:r>
            <a:r>
              <a:rPr lang="ko-KR" altLang="en-US" sz="2000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가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변경</a:t>
            </a:r>
            <a:r>
              <a:rPr lang="ko-KR" altLang="en-US" sz="2000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됨</a:t>
            </a:r>
            <a:endParaRPr lang="en-US" altLang="ko-KR" sz="2000" u="none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  <a:p>
            <a:pPr marL="215901" lvl="1" algn="l">
              <a:lnSpc>
                <a:spcPts val="28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2F1C5-9278-2DA7-493D-D8B36830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70" y="2369127"/>
            <a:ext cx="1445986" cy="7010400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0A711636-9F6E-7112-0BEB-54877A5CF906}"/>
              </a:ext>
            </a:extLst>
          </p:cNvPr>
          <p:cNvSpPr txBox="1"/>
          <p:nvPr/>
        </p:nvSpPr>
        <p:spPr>
          <a:xfrm>
            <a:off x="5013034" y="1129354"/>
            <a:ext cx="2225966" cy="104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endParaRPr lang="en-US" sz="20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215901" lvl="1" algn="l">
              <a:lnSpc>
                <a:spcPts val="2800"/>
              </a:lnSpc>
            </a:pP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메인 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view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역할</a:t>
            </a:r>
            <a:endParaRPr lang="en-US" altLang="ko-KR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215901" lvl="1" algn="l">
              <a:lnSpc>
                <a:spcPts val="2800"/>
              </a:lnSpc>
            </a:pP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6BDC89-E1B7-C0F6-2733-85C39CE8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129" y="2369126"/>
            <a:ext cx="1795471" cy="7010401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9B80A983-3420-BFE6-499A-7CC57DF89D83}"/>
              </a:ext>
            </a:extLst>
          </p:cNvPr>
          <p:cNvSpPr txBox="1"/>
          <p:nvPr/>
        </p:nvSpPr>
        <p:spPr>
          <a:xfrm>
            <a:off x="7160531" y="1104900"/>
            <a:ext cx="2597916" cy="687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endParaRPr lang="en-US" sz="20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215901" lvl="1" algn="l">
              <a:lnSpc>
                <a:spcPts val="2800"/>
              </a:lnSpc>
            </a:pPr>
            <a:r>
              <a:rPr 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Exception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처리 클래스</a:t>
            </a:r>
            <a:endParaRPr lang="en-US" sz="2000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DCA899C-6B8D-B4EF-6322-41E866B0A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3227" y="2349936"/>
            <a:ext cx="3683000" cy="70607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85F4EE-D485-BDA9-4FB5-486C6CE61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3967" y="2349936"/>
            <a:ext cx="2909693" cy="337820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2A528C5-60EF-B524-9E0A-4E2F99DE49DA}"/>
              </a:ext>
            </a:extLst>
          </p:cNvPr>
          <p:cNvCxnSpPr>
            <a:cxnSpLocks/>
          </p:cNvCxnSpPr>
          <p:nvPr/>
        </p:nvCxnSpPr>
        <p:spPr>
          <a:xfrm>
            <a:off x="13030200" y="4046552"/>
            <a:ext cx="744706" cy="0"/>
          </a:xfrm>
          <a:prstGeom prst="straightConnector1">
            <a:avLst/>
          </a:prstGeom>
          <a:ln w="53975">
            <a:solidFill>
              <a:srgbClr val="FA643E"/>
            </a:solidFill>
            <a:headEnd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10">
            <a:extLst>
              <a:ext uri="{FF2B5EF4-FFF2-40B4-BE49-F238E27FC236}">
                <a16:creationId xmlns:a16="http://schemas.microsoft.com/office/drawing/2014/main" id="{68AB682B-AABF-DED3-2A00-73D54897F38F}"/>
              </a:ext>
            </a:extLst>
          </p:cNvPr>
          <p:cNvSpPr txBox="1"/>
          <p:nvPr/>
        </p:nvSpPr>
        <p:spPr>
          <a:xfrm>
            <a:off x="12205776" y="1496582"/>
            <a:ext cx="2881824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속성값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메서드 추가</a:t>
            </a:r>
            <a:endParaRPr lang="en-US" sz="2000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86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897255" y="461682"/>
            <a:ext cx="5351145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75C4BF2-AD01-BF3B-6705-457F2BB20E8B}"/>
              </a:ext>
            </a:extLst>
          </p:cNvPr>
          <p:cNvSpPr txBox="1"/>
          <p:nvPr/>
        </p:nvSpPr>
        <p:spPr>
          <a:xfrm>
            <a:off x="609600" y="2205075"/>
            <a:ext cx="42672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리스트에 저장되는 요소당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아이디 부여 </a:t>
            </a: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48A9D572-F6DB-BD12-F5D6-AFB9E1B42A64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C13EB-DEFF-AD81-78C1-3686E29F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600693"/>
            <a:ext cx="8606304" cy="13678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4E2C6B-65A7-8E13-7328-AE9C4C8C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788" y="3600693"/>
            <a:ext cx="7221783" cy="1213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FE4D5-E39E-4386-493E-78ADAAD9D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292233"/>
            <a:ext cx="5599896" cy="12780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B98F05-8361-F004-F078-6DDC58D1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427" y="5276472"/>
            <a:ext cx="5972131" cy="18200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A87B3C-4E03-57C5-1655-A009A8187DF2}"/>
              </a:ext>
            </a:extLst>
          </p:cNvPr>
          <p:cNvSpPr/>
          <p:nvPr/>
        </p:nvSpPr>
        <p:spPr>
          <a:xfrm>
            <a:off x="1143000" y="7505700"/>
            <a:ext cx="4724400" cy="1828800"/>
          </a:xfrm>
          <a:prstGeom prst="rect">
            <a:avLst/>
          </a:prstGeom>
          <a:solidFill>
            <a:schemeClr val="bg1"/>
          </a:solidFill>
          <a:ln w="12700">
            <a:solidFill>
              <a:srgbClr val="FA64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 Customer – 200 + </a:t>
            </a:r>
            <a:r>
              <a:rPr lang="ko-KR" altLang="en-US" sz="18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리스트 순서</a:t>
            </a:r>
          </a:p>
          <a:p>
            <a:pPr algn="just"/>
            <a:r>
              <a:rPr lang="en-US" altLang="ko-KR" sz="18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 Employee – 600 + </a:t>
            </a:r>
            <a:r>
              <a:rPr lang="ko-KR" altLang="en-US" sz="18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부서 번호 </a:t>
            </a:r>
            <a:r>
              <a:rPr lang="en-US" altLang="ko-KR" sz="18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+ </a:t>
            </a:r>
            <a:r>
              <a:rPr lang="ko-KR" altLang="en-US" sz="18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리스트 순서</a:t>
            </a:r>
          </a:p>
          <a:p>
            <a:pPr algn="just"/>
            <a:endParaRPr lang="ko-KR" altLang="en-US" sz="18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algn="just"/>
            <a:r>
              <a:rPr lang="en-US" altLang="ko-KR" sz="18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ex) </a:t>
            </a:r>
            <a:r>
              <a:rPr lang="en-US" altLang="ko-KR" sz="1800" u="none" dirty="0" err="1">
                <a:solidFill>
                  <a:srgbClr val="FA643E"/>
                </a:solidFill>
                <a:latin typeface="Arita Dotum Medium"/>
                <a:ea typeface="Arita Dotum Medium"/>
              </a:rPr>
              <a:t>HumanResource</a:t>
            </a:r>
            <a:r>
              <a:rPr lang="en-US" altLang="ko-KR" sz="18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6001601 </a:t>
            </a:r>
          </a:p>
        </p:txBody>
      </p:sp>
    </p:spTree>
    <p:extLst>
      <p:ext uri="{BB962C8B-B14F-4D97-AF65-F5344CB8AC3E}">
        <p14:creationId xmlns:p14="http://schemas.microsoft.com/office/powerpoint/2010/main" val="24601685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897255" y="461682"/>
            <a:ext cx="5351145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75C4BF2-AD01-BF3B-6705-457F2BB20E8B}"/>
              </a:ext>
            </a:extLst>
          </p:cNvPr>
          <p:cNvSpPr txBox="1"/>
          <p:nvPr/>
        </p:nvSpPr>
        <p:spPr>
          <a:xfrm>
            <a:off x="609600" y="2205075"/>
            <a:ext cx="4267200" cy="69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get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&amp;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set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method</a:t>
            </a:r>
          </a:p>
          <a:p>
            <a:pPr marL="215901" lvl="1" algn="l">
              <a:lnSpc>
                <a:spcPts val="2800"/>
              </a:lnSpc>
            </a:pP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Clone method</a:t>
            </a: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45C1B0C2-697A-14AF-87A4-BA57EE869E61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02ACD-C88A-77AA-9ED5-E6E6EA206076}"/>
              </a:ext>
            </a:extLst>
          </p:cNvPr>
          <p:cNvSpPr txBox="1"/>
          <p:nvPr/>
        </p:nvSpPr>
        <p:spPr>
          <a:xfrm>
            <a:off x="4553994" y="2205075"/>
            <a:ext cx="5268419" cy="6863417"/>
          </a:xfrm>
          <a:prstGeom prst="rect">
            <a:avLst/>
          </a:prstGeom>
          <a:ln w="12700">
            <a:solidFill>
              <a:srgbClr val="FA643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AccidentHistory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getAccidentHistoryList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accidentHistoryList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setAccidentHistoryList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AccidentHistory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accidentHistoryList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accidentHistoryList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accidentHistoryList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&lt;Accident&gt;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getAccidentList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accidentList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setAccidentList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&lt;Accident&gt;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accidentList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accidentList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accidentList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getAddress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setAddress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getBankAccount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bankAccount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setBankAccount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bankAccount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bankAccount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bankAccount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&lt;Complaint&gt;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getComplaintList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complaintList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3E08-30ED-877A-CFBC-7452113A37F5}"/>
              </a:ext>
            </a:extLst>
          </p:cNvPr>
          <p:cNvSpPr txBox="1"/>
          <p:nvPr/>
        </p:nvSpPr>
        <p:spPr>
          <a:xfrm>
            <a:off x="10668000" y="2205075"/>
            <a:ext cx="5268419" cy="10926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Contract 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D4D4D4"/>
                </a:highlight>
                <a:latin typeface="Courier New" panose="02070309020205020404" pitchFamily="49" charset="0"/>
              </a:rPr>
              <a:t>clone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Contract(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this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3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897255" y="461682"/>
            <a:ext cx="5351145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75C4BF2-AD01-BF3B-6705-457F2BB20E8B}"/>
              </a:ext>
            </a:extLst>
          </p:cNvPr>
          <p:cNvSpPr txBox="1"/>
          <p:nvPr/>
        </p:nvSpPr>
        <p:spPr>
          <a:xfrm>
            <a:off x="609600" y="2205075"/>
            <a:ext cx="42672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Exception</a:t>
            </a: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F04A6E15-07CC-1B8B-E87E-910E7A6BC7A3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77CEB-978A-3C2C-55B4-43CE93AB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23" y="3298073"/>
            <a:ext cx="5392123" cy="1429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163DD9-172D-0931-C0DC-7CBC8EF1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771" y="3314700"/>
            <a:ext cx="5345561" cy="1825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523597-FD9F-77BB-2C19-9E706B04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55" y="7667298"/>
            <a:ext cx="5859242" cy="149298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D5A538DE-C4C0-62EC-DD86-068E1F4CBDF4}"/>
              </a:ext>
            </a:extLst>
          </p:cNvPr>
          <p:cNvSpPr txBox="1"/>
          <p:nvPr/>
        </p:nvSpPr>
        <p:spPr>
          <a:xfrm>
            <a:off x="990600" y="2830221"/>
            <a:ext cx="7391400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보험에 가입하지 않은 고객이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기가입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 상품 관리를 클릭했을 때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7E9569AE-D46A-8C21-85FA-572D5D930279}"/>
              </a:ext>
            </a:extLst>
          </p:cNvPr>
          <p:cNvSpPr txBox="1"/>
          <p:nvPr/>
        </p:nvSpPr>
        <p:spPr>
          <a:xfrm>
            <a:off x="10396171" y="2825285"/>
            <a:ext cx="7391400" cy="33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직원이 상품 등록 할 때 이미 등록한 보험 상품명을 등록했을 때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2B298FC-86B3-341A-E51F-F09EFF38EF54}"/>
              </a:ext>
            </a:extLst>
          </p:cNvPr>
          <p:cNvSpPr txBox="1"/>
          <p:nvPr/>
        </p:nvSpPr>
        <p:spPr>
          <a:xfrm>
            <a:off x="668655" y="7139184"/>
            <a:ext cx="7391400" cy="332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 Dotum Medium"/>
                <a:ea typeface="Arita Dotum Medium"/>
              </a:rPr>
              <a:t>직원이 처리를 할 때 이미 처리가 완료된 상태일 때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rita Dotum Medium"/>
              <a:ea typeface="Arita Dotum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28DCD-31D8-1458-3A34-2DFD7FDF20CA}"/>
              </a:ext>
            </a:extLst>
          </p:cNvPr>
          <p:cNvSpPr txBox="1"/>
          <p:nvPr/>
        </p:nvSpPr>
        <p:spPr>
          <a:xfrm>
            <a:off x="1122323" y="4834741"/>
            <a:ext cx="6937732" cy="19851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Contract get(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NotExistContractException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0;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&lt;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.size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++)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getId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 == 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).clone();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NotExistContractException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512194-43F6-6597-760E-1DA87EA3AE6F}"/>
              </a:ext>
            </a:extLst>
          </p:cNvPr>
          <p:cNvSpPr txBox="1"/>
          <p:nvPr/>
        </p:nvSpPr>
        <p:spPr>
          <a:xfrm>
            <a:off x="10624771" y="5285015"/>
            <a:ext cx="5345561" cy="17697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Product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product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: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productList.getAll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u="sng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product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.getName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().equals(</a:t>
            </a:r>
            <a:r>
              <a:rPr lang="en-US" altLang="ko-KR" sz="14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DuplicateInsuranceException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injuryInsurance.setName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(input);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productList.update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injuryInsurance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378A8-F15F-875E-1590-0C96C694F10D}"/>
              </a:ext>
            </a:extLst>
          </p:cNvPr>
          <p:cNvSpPr txBox="1"/>
          <p:nvPr/>
        </p:nvSpPr>
        <p:spPr>
          <a:xfrm>
            <a:off x="6942513" y="7667298"/>
            <a:ext cx="10761345" cy="22006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PartnerCompany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roadsideAssistanceCompany</a:t>
            </a:r>
            <a:r>
              <a:rPr lang="en-US" altLang="ko-KR" sz="14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ReportList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reportList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AlreadyProcessedException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accident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.getProcessStatus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 ==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AccidentProcessStatus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.Completed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AlreadyProcessedException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ko-KR" altLang="en-US" sz="14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이미 신고 처리가 완료되었습니다</a:t>
            </a:r>
            <a:r>
              <a:rPr lang="en-US" altLang="ko-KR" sz="14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."</a:t>
            </a:r>
            <a:r>
              <a:rPr lang="en-US" altLang="ko-KR" sz="14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ko-KR" altLang="en-US" sz="14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accident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.getProcessStatus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 ==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AccidentProcessStatus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.Processing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AlreadyProcessedException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ko-KR" altLang="en-US" sz="14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신고 처리 중입니다</a:t>
            </a:r>
            <a:r>
              <a:rPr lang="en-US" altLang="ko-KR" sz="14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."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accident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.processing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Report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report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Report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accident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damageAssessmentCompany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roadsideAssistanceCompany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reportList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.add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(report)</a:t>
            </a:r>
            <a:r>
              <a:rPr lang="en-US" altLang="ko-KR" sz="140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US" altLang="ko-KR" sz="14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6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27511A-526A-9336-CE40-F4012BAACC03}"/>
              </a:ext>
            </a:extLst>
          </p:cNvPr>
          <p:cNvSpPr/>
          <p:nvPr/>
        </p:nvSpPr>
        <p:spPr>
          <a:xfrm>
            <a:off x="1989312" y="2782455"/>
            <a:ext cx="5239112" cy="6339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89312" y="2782455"/>
            <a:ext cx="5239112" cy="6339004"/>
            <a:chOff x="0" y="0"/>
            <a:chExt cx="17893417" cy="216499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93418" cy="21649937"/>
            </a:xfrm>
            <a:custGeom>
              <a:avLst/>
              <a:gdLst/>
              <a:ahLst/>
              <a:cxnLst/>
              <a:rect l="l" t="t" r="r" b="b"/>
              <a:pathLst>
                <a:path w="17893418" h="21649937">
                  <a:moveTo>
                    <a:pt x="0" y="0"/>
                  </a:moveTo>
                  <a:lnTo>
                    <a:pt x="0" y="21649937"/>
                  </a:lnTo>
                  <a:lnTo>
                    <a:pt x="17893418" y="21649937"/>
                  </a:lnTo>
                  <a:lnTo>
                    <a:pt x="17893418" y="0"/>
                  </a:lnTo>
                  <a:lnTo>
                    <a:pt x="0" y="0"/>
                  </a:lnTo>
                  <a:close/>
                  <a:moveTo>
                    <a:pt x="17832457" y="21588977"/>
                  </a:moveTo>
                  <a:lnTo>
                    <a:pt x="59690" y="21588977"/>
                  </a:lnTo>
                  <a:lnTo>
                    <a:pt x="59690" y="59690"/>
                  </a:lnTo>
                  <a:lnTo>
                    <a:pt x="17832457" y="59690"/>
                  </a:lnTo>
                  <a:lnTo>
                    <a:pt x="17832457" y="21588977"/>
                  </a:ln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8869" y="2487562"/>
            <a:ext cx="6466423" cy="5583723"/>
            <a:chOff x="0" y="0"/>
            <a:chExt cx="4507230" cy="6350000"/>
          </a:xfrm>
          <a:blipFill>
            <a:blip r:embed="rId3"/>
            <a:stretch>
              <a:fillRect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lnTo>
                    <a:pt x="562610" y="4522470"/>
                  </a:ln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grpFill/>
            <a:ln>
              <a:solidFill>
                <a:srgbClr val="FA643E"/>
              </a:solidFill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7228425" y="3465769"/>
            <a:ext cx="12458395" cy="1331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B2C3818-8020-B28A-C06C-65E92390C0F7}"/>
              </a:ext>
            </a:extLst>
          </p:cNvPr>
          <p:cNvSpPr txBox="1"/>
          <p:nvPr/>
        </p:nvSpPr>
        <p:spPr>
          <a:xfrm>
            <a:off x="13334999" y="4008771"/>
            <a:ext cx="4191001" cy="6580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보험 영업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보험 가입 처리</a:t>
            </a:r>
            <a:endParaRPr lang="en-US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사고 처리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보상 처리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민원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상담 처리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고객 관리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직원 관리 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영업 성과 평가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보험 해지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배서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부활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237489" lvl="1" algn="l"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  만기 재가입 처리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수금 안내장 발송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협력업체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237489" lvl="1" algn="l"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  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886298BE-7EE5-26C2-32B9-28ACEFDDD1D1}"/>
              </a:ext>
            </a:extLst>
          </p:cNvPr>
          <p:cNvGrpSpPr/>
          <p:nvPr/>
        </p:nvGrpSpPr>
        <p:grpSpPr>
          <a:xfrm>
            <a:off x="8877300" y="3068985"/>
            <a:ext cx="3086100" cy="779115"/>
            <a:chOff x="0" y="-9525"/>
            <a:chExt cx="812800" cy="205199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A46774-7783-BB6D-2916-00F556C90617}"/>
                </a:ext>
              </a:extLst>
            </p:cNvPr>
            <p:cNvSpPr/>
            <p:nvPr/>
          </p:nvSpPr>
          <p:spPr>
            <a:xfrm>
              <a:off x="0" y="0"/>
              <a:ext cx="812800" cy="195674"/>
            </a:xfrm>
            <a:custGeom>
              <a:avLst/>
              <a:gdLst/>
              <a:ahLst/>
              <a:cxnLst/>
              <a:rect l="l" t="t" r="r" b="b"/>
              <a:pathLst>
                <a:path w="812800" h="195674">
                  <a:moveTo>
                    <a:pt x="0" y="0"/>
                  </a:moveTo>
                  <a:lnTo>
                    <a:pt x="812800" y="0"/>
                  </a:lnTo>
                  <a:lnTo>
                    <a:pt x="812800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B820932C-D9D7-41D6-04BA-579FD66CFDB6}"/>
                </a:ext>
              </a:extLst>
            </p:cNvPr>
            <p:cNvSpPr txBox="1"/>
            <p:nvPr/>
          </p:nvSpPr>
          <p:spPr>
            <a:xfrm>
              <a:off x="0" y="-9525"/>
              <a:ext cx="812800" cy="205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300" dirty="0">
                  <a:solidFill>
                    <a:srgbClr val="FFFFFF"/>
                  </a:solidFill>
                  <a:latin typeface="Arita Dotum Bold"/>
                  <a:ea typeface="Arita Dotum Bold"/>
                </a:rPr>
                <a:t>고객 관점</a:t>
              </a:r>
              <a:endParaRPr lang="en-US" sz="3300" u="none" dirty="0">
                <a:solidFill>
                  <a:srgbClr val="FFFFFF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8276123" y="723900"/>
            <a:ext cx="8945077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FA643F"/>
                </a:solidFill>
                <a:latin typeface="Arita Dotum Bold"/>
                <a:ea typeface="Arita Dotum Bold"/>
              </a:rPr>
              <a:t>신동아화재 보험시스템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D39D5-1AB6-D6ED-FD2B-268AF98AA940}"/>
              </a:ext>
            </a:extLst>
          </p:cNvPr>
          <p:cNvSpPr txBox="1"/>
          <p:nvPr/>
        </p:nvSpPr>
        <p:spPr>
          <a:xfrm>
            <a:off x="8523463" y="4000500"/>
            <a:ext cx="3405419" cy="50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고객 가입 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보험 가입 </a:t>
            </a:r>
            <a:endParaRPr lang="en-US" altLang="ko-Kore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사고 신고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보상 신청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민원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상담 신청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보험 해지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배서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부활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237489" lvl="1" algn="l"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  만기 재가입 신청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보험료 납부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>
              <a:lnSpc>
                <a:spcPct val="150000"/>
              </a:lnSpc>
            </a:pPr>
            <a:endParaRPr kumimoji="1" lang="ko-Kore-KR" altLang="en-US" sz="2400" dirty="0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A43C753-D9B9-D58E-C375-EE78A12B65B5}"/>
              </a:ext>
            </a:extLst>
          </p:cNvPr>
          <p:cNvGrpSpPr/>
          <p:nvPr/>
        </p:nvGrpSpPr>
        <p:grpSpPr>
          <a:xfrm>
            <a:off x="13754100" y="3061690"/>
            <a:ext cx="3086100" cy="779115"/>
            <a:chOff x="0" y="-9525"/>
            <a:chExt cx="812800" cy="20519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32FAEAFE-2EB3-6764-8E59-60CFE362D0C7}"/>
                </a:ext>
              </a:extLst>
            </p:cNvPr>
            <p:cNvSpPr/>
            <p:nvPr/>
          </p:nvSpPr>
          <p:spPr>
            <a:xfrm>
              <a:off x="0" y="0"/>
              <a:ext cx="812800" cy="195674"/>
            </a:xfrm>
            <a:custGeom>
              <a:avLst/>
              <a:gdLst/>
              <a:ahLst/>
              <a:cxnLst/>
              <a:rect l="l" t="t" r="r" b="b"/>
              <a:pathLst>
                <a:path w="812800" h="195674">
                  <a:moveTo>
                    <a:pt x="0" y="0"/>
                  </a:moveTo>
                  <a:lnTo>
                    <a:pt x="812800" y="0"/>
                  </a:lnTo>
                  <a:lnTo>
                    <a:pt x="812800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5E58370F-3803-8704-1BD5-3581B7593677}"/>
                </a:ext>
              </a:extLst>
            </p:cNvPr>
            <p:cNvSpPr txBox="1"/>
            <p:nvPr/>
          </p:nvSpPr>
          <p:spPr>
            <a:xfrm>
              <a:off x="0" y="-9525"/>
              <a:ext cx="812800" cy="205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300" dirty="0">
                  <a:solidFill>
                    <a:srgbClr val="FFFFFF"/>
                  </a:solidFill>
                  <a:latin typeface="Arita Dotum Bold"/>
                  <a:ea typeface="Arita Dotum Bold"/>
                </a:rPr>
                <a:t>직원 관점</a:t>
              </a:r>
              <a:endParaRPr lang="en-US" sz="3300" u="none" dirty="0">
                <a:solidFill>
                  <a:srgbClr val="FFFFFF"/>
                </a:solidFill>
                <a:latin typeface="Arita Dotum Bold"/>
                <a:ea typeface="Arita Dotum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897255" y="461682"/>
            <a:ext cx="5351145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75C4BF2-AD01-BF3B-6705-457F2BB20E8B}"/>
              </a:ext>
            </a:extLst>
          </p:cNvPr>
          <p:cNvSpPr txBox="1"/>
          <p:nvPr/>
        </p:nvSpPr>
        <p:spPr>
          <a:xfrm>
            <a:off x="609600" y="2205075"/>
            <a:ext cx="33528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민원 신청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 상담 신청</a:t>
            </a: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6C4CBB62-DC43-2DA6-9ABA-EDD87F875A33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989A8E-F5EE-CBE2-6F96-BE6EBF38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3490328"/>
            <a:ext cx="11582400" cy="1135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F3C225-EA8A-5BB9-A650-8EE46A05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7048500"/>
            <a:ext cx="11262173" cy="14279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9376A7-6504-29E2-2404-673321D65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64" y="2883159"/>
            <a:ext cx="4230537" cy="2350298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A51A51-B92F-C5B6-E2E8-76C75000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600700"/>
            <a:ext cx="4038697" cy="4491412"/>
          </a:xfrm>
          <a:prstGeom prst="rect">
            <a:avLst/>
          </a:prstGeom>
          <a:ln>
            <a:solidFill>
              <a:srgbClr val="FA643E"/>
            </a:solidFill>
          </a:ln>
        </p:spPr>
      </p:pic>
    </p:spTree>
    <p:extLst>
      <p:ext uri="{BB962C8B-B14F-4D97-AF65-F5344CB8AC3E}">
        <p14:creationId xmlns:p14="http://schemas.microsoft.com/office/powerpoint/2010/main" val="33733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897255" y="461682"/>
            <a:ext cx="5351145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75C4BF2-AD01-BF3B-6705-457F2BB20E8B}"/>
              </a:ext>
            </a:extLst>
          </p:cNvPr>
          <p:cNvSpPr txBox="1"/>
          <p:nvPr/>
        </p:nvSpPr>
        <p:spPr>
          <a:xfrm>
            <a:off x="837908" y="2404321"/>
            <a:ext cx="69342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 보험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해지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신청 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/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계약관리팀 직원 </a:t>
            </a: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제지급금 요청</a:t>
            </a: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C90B99D1-A94B-5BBB-138C-D014571EF17C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926F5C-A123-2264-C684-0FDFC8697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2838336"/>
            <a:ext cx="7899410" cy="3143364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9FDE28-5488-C130-1C10-2F2E5546E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" y="6164207"/>
            <a:ext cx="6905333" cy="4000445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FCC64475-6A49-955B-A4EB-0DA821F1106D}"/>
              </a:ext>
            </a:extLst>
          </p:cNvPr>
          <p:cNvSpPr txBox="1"/>
          <p:nvPr/>
        </p:nvSpPr>
        <p:spPr>
          <a:xfrm>
            <a:off x="685800" y="1929019"/>
            <a:ext cx="69342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해지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부활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만기 재가입 신청</a:t>
            </a: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909F8-FC45-4E8B-A1C7-4D5614C52DCF}"/>
              </a:ext>
            </a:extLst>
          </p:cNvPr>
          <p:cNvSpPr txBox="1"/>
          <p:nvPr/>
        </p:nvSpPr>
        <p:spPr>
          <a:xfrm>
            <a:off x="8991601" y="3040412"/>
            <a:ext cx="8991600" cy="2954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D4D4D4"/>
                </a:highlight>
                <a:latin typeface="Courier New" panose="02070309020205020404" pitchFamily="49" charset="0"/>
              </a:rPr>
              <a:t>applyInsuranceTermination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TerminationList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terminationList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Contract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Customer 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customer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NotExistContractException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NotExistMaintainedContract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.getContractStatus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 ==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ContractStatus.</a:t>
            </a:r>
            <a:r>
              <a:rPr lang="en-US" altLang="ko-KR" sz="14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Maintaining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.setContractStatus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ContractStatus.</a:t>
            </a:r>
            <a:r>
              <a:rPr lang="en-US" altLang="ko-KR" sz="14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TerminationRequesting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.update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Termination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Termination(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terminationList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.add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NotExistMaintainedContract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F6F73-F79E-E634-75C5-5E38B659F760}"/>
              </a:ext>
            </a:extLst>
          </p:cNvPr>
          <p:cNvSpPr txBox="1"/>
          <p:nvPr/>
        </p:nvSpPr>
        <p:spPr>
          <a:xfrm>
            <a:off x="7924800" y="6171827"/>
            <a:ext cx="11347805" cy="4093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b="1" dirty="0" err="1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boolean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requestTerminationFee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(Termination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tercontract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Customer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customer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PaymentDetailList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paymentDetailList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throws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NotExistContractException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AlreadyProcessedException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tercontract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.getTerminationStatus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 == 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TerminationStatus.</a:t>
            </a:r>
            <a:r>
              <a:rPr lang="en-US" altLang="ko-KR" sz="13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Completed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AlreadyProcessedException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ArrayList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DepositDetail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depositDetailList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tercontract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.getDepositDetailList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totalMoney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DepositDetail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depositDetail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: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depositDetailList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totalMoney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+=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depositDetail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.getMoney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totalMoney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(</a:t>
            </a: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(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totalMoney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* 0.3);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PaymentDetail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paymentDetail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PaymentDetail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customer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.getName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(),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customer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.getBankName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customer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.getBankAccount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(),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totalMoney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PaymentType.</a:t>
            </a:r>
            <a:r>
              <a:rPr lang="en-US" altLang="ko-KR" sz="13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AccountTransfer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tercontract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.getId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paymentDetailList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.add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paymentDetail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tercontract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.getOriginalContract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tercontract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.setTerminationStatus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TerminationStatus.</a:t>
            </a:r>
            <a:r>
              <a:rPr lang="en-US" altLang="ko-KR" sz="13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Completed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tercontract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.setApplyDate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Date());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.setTerminationDate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tercontract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.getApplyDate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.setContractStatus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ContractStatus.</a:t>
            </a:r>
            <a:r>
              <a:rPr lang="en-US" altLang="ko-KR" sz="13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Terminating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3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.update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3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3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r>
              <a:rPr lang="en-US" altLang="ko-KR" sz="13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114298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897255" y="461682"/>
            <a:ext cx="5351145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75C4BF2-AD01-BF3B-6705-457F2BB20E8B}"/>
              </a:ext>
            </a:extLst>
          </p:cNvPr>
          <p:cNvSpPr txBox="1"/>
          <p:nvPr/>
        </p:nvSpPr>
        <p:spPr>
          <a:xfrm>
            <a:off x="685800" y="1929019"/>
            <a:ext cx="69342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보험 해지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부활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만기 재가입 신청</a:t>
            </a: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C90B99D1-A94B-5BBB-138C-D014571EF17C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0C7D18-882D-E0D9-386E-64A244FD9C33}"/>
              </a:ext>
            </a:extLst>
          </p:cNvPr>
          <p:cNvSpPr txBox="1"/>
          <p:nvPr/>
        </p:nvSpPr>
        <p:spPr>
          <a:xfrm>
            <a:off x="837908" y="2404321"/>
            <a:ext cx="69342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고객 보험 부활</a:t>
            </a:r>
            <a:r>
              <a:rPr lang="en-US" altLang="ko-KR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신청 </a:t>
            </a:r>
            <a:r>
              <a:rPr lang="en-US" altLang="ko-KR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/ </a:t>
            </a:r>
            <a:r>
              <a:rPr lang="ko-KR" altLang="en-US" sz="2000" u="none" dirty="0">
                <a:solidFill>
                  <a:srgbClr val="FA643E"/>
                </a:solidFill>
                <a:latin typeface="Arita Dotum Medium"/>
                <a:ea typeface="Arita Dotum Medium"/>
              </a:rPr>
              <a:t>계약관리팀 직원 부활 승인</a:t>
            </a: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8BA57A-2252-8C15-FBBF-2E69C6D4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2850464"/>
            <a:ext cx="8313041" cy="3182961"/>
          </a:xfrm>
          <a:prstGeom prst="rect">
            <a:avLst/>
          </a:prstGeom>
          <a:ln>
            <a:solidFill>
              <a:srgbClr val="FA643E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D7C54A-BE67-FE52-CD13-809A794F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" y="6362700"/>
            <a:ext cx="8077799" cy="3661432"/>
          </a:xfrm>
          <a:prstGeom prst="rect">
            <a:avLst/>
          </a:prstGeom>
          <a:ln>
            <a:solidFill>
              <a:srgbClr val="FA643E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E07269-88B6-5516-0156-295CEC67A585}"/>
              </a:ext>
            </a:extLst>
          </p:cNvPr>
          <p:cNvSpPr txBox="1"/>
          <p:nvPr/>
        </p:nvSpPr>
        <p:spPr>
          <a:xfrm>
            <a:off x="86106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59DCE-30EE-B481-3A1D-B825094BED7F}"/>
              </a:ext>
            </a:extLst>
          </p:cNvPr>
          <p:cNvSpPr txBox="1"/>
          <p:nvPr/>
        </p:nvSpPr>
        <p:spPr>
          <a:xfrm>
            <a:off x="9144000" y="6319583"/>
            <a:ext cx="8915400" cy="3754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 err="1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boolean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reviewRevival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Revival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Customer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customer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index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index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== 1)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.getOriginalContract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().clone();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.setContractStatus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ContractStatus.</a:t>
            </a:r>
            <a:r>
              <a:rPr lang="en-US" altLang="ko-KR" sz="14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Maintaining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.setDate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Date());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try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.update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catch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NotExistContractException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e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.printStackTrace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.setRevivalStatus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RevivalStatus.</a:t>
            </a:r>
            <a:r>
              <a:rPr lang="en-US" altLang="ko-KR" sz="14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Completed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index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== 2)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.setRevivalStatus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RevivalStatus.</a:t>
            </a:r>
            <a:r>
              <a:rPr lang="en-US" altLang="ko-KR" sz="14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Unprocessed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BB8B5-48A5-B60A-D0B8-5D998CC5A286}"/>
              </a:ext>
            </a:extLst>
          </p:cNvPr>
          <p:cNvSpPr txBox="1"/>
          <p:nvPr/>
        </p:nvSpPr>
        <p:spPr>
          <a:xfrm>
            <a:off x="9372715" y="2788326"/>
            <a:ext cx="8686685" cy="33855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applyInsuranceRevival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Contract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Customer 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customer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NotExistContractException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NotExistTerminatedContract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.getContractStatus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 ==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ContractStatus.</a:t>
            </a:r>
            <a:r>
              <a:rPr lang="en-US" altLang="ko-KR" sz="14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Terminating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&amp;&amp;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.getExpirationDate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 !=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.setContractStatus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ContractStatus.</a:t>
            </a:r>
            <a:r>
              <a:rPr lang="en-US" altLang="ko-KR" sz="14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RevivalRequesting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.update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Revival(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.add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revival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NotExistTerminatedContract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67F384-9C04-B2CC-C4F4-14BC70738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95" t="45414" b="15133"/>
          <a:stretch/>
        </p:blipFill>
        <p:spPr>
          <a:xfrm>
            <a:off x="7346566" y="8953494"/>
            <a:ext cx="3727460" cy="605832"/>
          </a:xfrm>
          <a:prstGeom prst="rect">
            <a:avLst/>
          </a:prstGeom>
          <a:ln>
            <a:solidFill>
              <a:srgbClr val="FA643E"/>
            </a:solidFill>
          </a:ln>
        </p:spPr>
      </p:pic>
    </p:spTree>
    <p:extLst>
      <p:ext uri="{BB962C8B-B14F-4D97-AF65-F5344CB8AC3E}">
        <p14:creationId xmlns:p14="http://schemas.microsoft.com/office/powerpoint/2010/main" val="27650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897255" y="461682"/>
            <a:ext cx="5351145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75C4BF2-AD01-BF3B-6705-457F2BB20E8B}"/>
              </a:ext>
            </a:extLst>
          </p:cNvPr>
          <p:cNvSpPr txBox="1"/>
          <p:nvPr/>
        </p:nvSpPr>
        <p:spPr>
          <a:xfrm>
            <a:off x="609600" y="2205075"/>
            <a:ext cx="69342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2800"/>
              </a:lnSpc>
            </a:pPr>
            <a:r>
              <a:rPr lang="ko-KR" altLang="en-US" sz="2000" dirty="0">
                <a:solidFill>
                  <a:srgbClr val="FA643E"/>
                </a:solidFill>
                <a:latin typeface="Arita Dotum Medium"/>
                <a:ea typeface="Arita Dotum Medium"/>
              </a:rPr>
              <a:t>대출 신청</a:t>
            </a:r>
            <a:endParaRPr lang="en-US" sz="2000" u="none" dirty="0">
              <a:solidFill>
                <a:srgbClr val="FA643E"/>
              </a:solidFill>
              <a:latin typeface="Arita Dotum Medium"/>
              <a:ea typeface="Arita Dotum Medium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B115BE6D-D6E4-B295-2450-78B00FDF2A3B}"/>
              </a:ext>
            </a:extLst>
          </p:cNvPr>
          <p:cNvSpPr/>
          <p:nvPr/>
        </p:nvSpPr>
        <p:spPr>
          <a:xfrm>
            <a:off x="7188204" y="1333506"/>
            <a:ext cx="13161961" cy="1258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3F37A-0830-6953-1B0E-6F797D6942A3}"/>
              </a:ext>
            </a:extLst>
          </p:cNvPr>
          <p:cNvSpPr txBox="1"/>
          <p:nvPr/>
        </p:nvSpPr>
        <p:spPr>
          <a:xfrm>
            <a:off x="4421744" y="5829300"/>
            <a:ext cx="10172978" cy="375487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 err="1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boolean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D4D4D4"/>
                </a:highlight>
                <a:latin typeface="Courier New" panose="02070309020205020404" pitchFamily="49" charset="0"/>
              </a:rPr>
              <a:t>loan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(Loan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loan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AlreadyRequestingException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ArrayList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&lt;Contract&gt;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myContractList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try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myContractList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.getAllByCustomer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this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altLang="ko-KR" sz="14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catch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NotExistContractException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myContractList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ArrayList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&lt;&gt;();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(Contract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: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myContractList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.getProduct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getId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 ==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loan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.getId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throw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AlreadyRequestingException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 </a:t>
            </a: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Contract(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this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altLang="ko-KR" sz="14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loan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 err="1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altLang="ko-KR" sz="1400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.add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contractList</a:t>
            </a:r>
            <a:r>
              <a:rPr lang="en-US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.add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contract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BA87C3-99A9-17F5-9FE3-39754481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504" y="2751984"/>
            <a:ext cx="10262274" cy="2550267"/>
          </a:xfrm>
          <a:prstGeom prst="rect">
            <a:avLst/>
          </a:prstGeom>
          <a:ln>
            <a:solidFill>
              <a:srgbClr val="FA643E"/>
            </a:solidFill>
          </a:ln>
        </p:spPr>
      </p:pic>
    </p:spTree>
    <p:extLst>
      <p:ext uri="{BB962C8B-B14F-4D97-AF65-F5344CB8AC3E}">
        <p14:creationId xmlns:p14="http://schemas.microsoft.com/office/powerpoint/2010/main" val="22459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2648354" y="2857500"/>
            <a:ext cx="5639646" cy="0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294947" y="2524000"/>
            <a:ext cx="769810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11500" dirty="0">
                <a:solidFill>
                  <a:srgbClr val="FA643F"/>
                </a:solidFill>
                <a:latin typeface="Arial Rounded MT Bold" panose="020F0704030504030204" pitchFamily="34" charset="0"/>
                <a:ea typeface="Arita Dotum Bold"/>
              </a:rPr>
              <a:t>결론</a:t>
            </a:r>
            <a:endParaRPr lang="en-US" sz="13800" dirty="0">
              <a:solidFill>
                <a:srgbClr val="FA643F"/>
              </a:solidFill>
              <a:latin typeface="Arial Rounded MT Bold" panose="020F0704030504030204" pitchFamily="34" charset="0"/>
              <a:ea typeface="Arita Dotum Bold"/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5944A95F-97DD-48AA-34D6-13C1D7869BE9}"/>
              </a:ext>
            </a:extLst>
          </p:cNvPr>
          <p:cNvSpPr/>
          <p:nvPr/>
        </p:nvSpPr>
        <p:spPr>
          <a:xfrm flipH="1">
            <a:off x="26636" y="2857500"/>
            <a:ext cx="5639646" cy="0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9" name="Group 12">
            <a:extLst>
              <a:ext uri="{FF2B5EF4-FFF2-40B4-BE49-F238E27FC236}">
                <a16:creationId xmlns:a16="http://schemas.microsoft.com/office/drawing/2014/main" id="{2D0DF0B6-7890-99E2-AFDB-8B7C8D4EDC6D}"/>
              </a:ext>
            </a:extLst>
          </p:cNvPr>
          <p:cNvGrpSpPr/>
          <p:nvPr/>
        </p:nvGrpSpPr>
        <p:grpSpPr>
          <a:xfrm>
            <a:off x="6781800" y="5253702"/>
            <a:ext cx="1935282" cy="895485"/>
            <a:chOff x="0" y="0"/>
            <a:chExt cx="945208" cy="532522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15CAF118-AB27-718F-4C1C-53869F5A11B3}"/>
                </a:ext>
              </a:extLst>
            </p:cNvPr>
            <p:cNvSpPr/>
            <p:nvPr/>
          </p:nvSpPr>
          <p:spPr>
            <a:xfrm>
              <a:off x="0" y="0"/>
              <a:ext cx="945208" cy="532522"/>
            </a:xfrm>
            <a:custGeom>
              <a:avLst/>
              <a:gdLst/>
              <a:ahLst/>
              <a:cxnLst/>
              <a:rect l="l" t="t" r="r" b="b"/>
              <a:pathLst>
                <a:path w="945208" h="532522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B1E0B831-4621-C3B5-4AB9-85BD2F174C09}"/>
                </a:ext>
              </a:extLst>
            </p:cNvPr>
            <p:cNvSpPr txBox="1"/>
            <p:nvPr/>
          </p:nvSpPr>
          <p:spPr>
            <a:xfrm>
              <a:off x="0" y="-47625"/>
              <a:ext cx="945208" cy="5801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ko-KR" altLang="en-US" dirty="0">
                  <a:solidFill>
                    <a:srgbClr val="000000"/>
                  </a:solidFill>
                  <a:ea typeface="Arita Dotum Medium"/>
                </a:rPr>
                <a:t>시나리오 작성</a:t>
              </a:r>
              <a:endParaRPr lang="en-US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32" name="AutoShape 23">
            <a:extLst>
              <a:ext uri="{FF2B5EF4-FFF2-40B4-BE49-F238E27FC236}">
                <a16:creationId xmlns:a16="http://schemas.microsoft.com/office/drawing/2014/main" id="{BD5825D8-B922-4864-B77D-71B53815148D}"/>
              </a:ext>
            </a:extLst>
          </p:cNvPr>
          <p:cNvSpPr/>
          <p:nvPr/>
        </p:nvSpPr>
        <p:spPr>
          <a:xfrm flipV="1">
            <a:off x="5980732" y="5662829"/>
            <a:ext cx="799290" cy="2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4" name="Group 27">
            <a:extLst>
              <a:ext uri="{FF2B5EF4-FFF2-40B4-BE49-F238E27FC236}">
                <a16:creationId xmlns:a16="http://schemas.microsoft.com/office/drawing/2014/main" id="{C888704A-0E37-FBC8-A8CE-9DDCA7E3A830}"/>
              </a:ext>
            </a:extLst>
          </p:cNvPr>
          <p:cNvGrpSpPr/>
          <p:nvPr/>
        </p:nvGrpSpPr>
        <p:grpSpPr>
          <a:xfrm>
            <a:off x="12591478" y="5156200"/>
            <a:ext cx="2272258" cy="992996"/>
            <a:chOff x="0" y="-47625"/>
            <a:chExt cx="1109790" cy="484987"/>
          </a:xfrm>
        </p:grpSpPr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FD8C4E7D-7EB4-6C27-33E9-9FE786D64694}"/>
                </a:ext>
              </a:extLst>
            </p:cNvPr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6" name="TextBox 29">
              <a:extLst>
                <a:ext uri="{FF2B5EF4-FFF2-40B4-BE49-F238E27FC236}">
                  <a16:creationId xmlns:a16="http://schemas.microsoft.com/office/drawing/2014/main" id="{15E47250-FC09-E051-922B-60626BA21B61}"/>
                </a:ext>
              </a:extLst>
            </p:cNvPr>
            <p:cNvSpPr txBox="1"/>
            <p:nvPr/>
          </p:nvSpPr>
          <p:spPr>
            <a:xfrm>
              <a:off x="0" y="-47625"/>
              <a:ext cx="1109790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ko-KR" altLang="en-US" dirty="0">
                  <a:solidFill>
                    <a:srgbClr val="000000"/>
                  </a:solidFill>
                  <a:ea typeface="Arita Dotum Medium"/>
                </a:rPr>
                <a:t>소스코드 구현</a:t>
              </a:r>
              <a:endParaRPr lang="en-US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37" name="Group 30">
            <a:extLst>
              <a:ext uri="{FF2B5EF4-FFF2-40B4-BE49-F238E27FC236}">
                <a16:creationId xmlns:a16="http://schemas.microsoft.com/office/drawing/2014/main" id="{8815AD1F-9D13-A860-D289-C5478A8110BA}"/>
              </a:ext>
            </a:extLst>
          </p:cNvPr>
          <p:cNvGrpSpPr/>
          <p:nvPr/>
        </p:nvGrpSpPr>
        <p:grpSpPr>
          <a:xfrm>
            <a:off x="3708473" y="5251315"/>
            <a:ext cx="2272258" cy="895485"/>
            <a:chOff x="0" y="0"/>
            <a:chExt cx="1109790" cy="437362"/>
          </a:xfrm>
          <a:solidFill>
            <a:schemeClr val="bg1"/>
          </a:solidFill>
        </p:grpSpPr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B5324BB-B7B4-0D01-3236-69B56CBBFEA2}"/>
                </a:ext>
              </a:extLst>
            </p:cNvPr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9" name="TextBox 32">
              <a:extLst>
                <a:ext uri="{FF2B5EF4-FFF2-40B4-BE49-F238E27FC236}">
                  <a16:creationId xmlns:a16="http://schemas.microsoft.com/office/drawing/2014/main" id="{258A04A9-7390-254B-D8C9-56780FCFE34A}"/>
                </a:ext>
              </a:extLst>
            </p:cNvPr>
            <p:cNvSpPr txBox="1"/>
            <p:nvPr/>
          </p:nvSpPr>
          <p:spPr>
            <a:xfrm>
              <a:off x="0" y="-47625"/>
              <a:ext cx="1109790" cy="484987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dirty="0">
                  <a:ea typeface="Arita Dotum Medium"/>
                </a:rPr>
                <a:t>Use Case </a:t>
              </a:r>
              <a:r>
                <a:rPr lang="ko-KR" altLang="en-US" dirty="0">
                  <a:ea typeface="Arita Dotum Medium"/>
                </a:rPr>
                <a:t>설계</a:t>
              </a:r>
              <a:endParaRPr lang="en-US" dirty="0">
                <a:ea typeface="Arita Dotum Medium"/>
              </a:endParaRPr>
            </a:p>
          </p:txBody>
        </p:sp>
      </p:grpSp>
      <p:grpSp>
        <p:nvGrpSpPr>
          <p:cNvPr id="43" name="Group 27">
            <a:extLst>
              <a:ext uri="{FF2B5EF4-FFF2-40B4-BE49-F238E27FC236}">
                <a16:creationId xmlns:a16="http://schemas.microsoft.com/office/drawing/2014/main" id="{36885A76-CA18-1A34-0A66-4E2AA97C2A3A}"/>
              </a:ext>
            </a:extLst>
          </p:cNvPr>
          <p:cNvGrpSpPr/>
          <p:nvPr/>
        </p:nvGrpSpPr>
        <p:grpSpPr>
          <a:xfrm>
            <a:off x="9518151" y="5253702"/>
            <a:ext cx="2272258" cy="895485"/>
            <a:chOff x="0" y="0"/>
            <a:chExt cx="1109790" cy="437362"/>
          </a:xfrm>
        </p:grpSpPr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2BF9F37-82F3-3AF5-C6A8-CA19D962FEDC}"/>
                </a:ext>
              </a:extLst>
            </p:cNvPr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6D8B9010-1A79-93A2-2D42-3255D63BAB3C}"/>
                </a:ext>
              </a:extLst>
            </p:cNvPr>
            <p:cNvSpPr txBox="1"/>
            <p:nvPr/>
          </p:nvSpPr>
          <p:spPr>
            <a:xfrm>
              <a:off x="0" y="-47625"/>
              <a:ext cx="1109790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dirty="0">
                  <a:solidFill>
                    <a:srgbClr val="000000"/>
                  </a:solidFill>
                  <a:ea typeface="Arita Dotum Medium"/>
                </a:rPr>
                <a:t>Class Diagram </a:t>
              </a:r>
              <a:r>
                <a:rPr lang="ko-KR" altLang="en-US" dirty="0">
                  <a:solidFill>
                    <a:srgbClr val="000000"/>
                  </a:solidFill>
                  <a:ea typeface="Arita Dotum Medium"/>
                </a:rPr>
                <a:t>설계</a:t>
              </a:r>
              <a:endParaRPr lang="en-US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46" name="AutoShape 23">
            <a:extLst>
              <a:ext uri="{FF2B5EF4-FFF2-40B4-BE49-F238E27FC236}">
                <a16:creationId xmlns:a16="http://schemas.microsoft.com/office/drawing/2014/main" id="{DB6AD59F-639C-90B4-B3A1-C49125F170C9}"/>
              </a:ext>
            </a:extLst>
          </p:cNvPr>
          <p:cNvSpPr/>
          <p:nvPr/>
        </p:nvSpPr>
        <p:spPr>
          <a:xfrm flipV="1">
            <a:off x="8718862" y="5672746"/>
            <a:ext cx="799290" cy="2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7" name="AutoShape 23">
            <a:extLst>
              <a:ext uri="{FF2B5EF4-FFF2-40B4-BE49-F238E27FC236}">
                <a16:creationId xmlns:a16="http://schemas.microsoft.com/office/drawing/2014/main" id="{4EB8660B-FF9E-0A9F-3244-332F54533199}"/>
              </a:ext>
            </a:extLst>
          </p:cNvPr>
          <p:cNvSpPr/>
          <p:nvPr/>
        </p:nvSpPr>
        <p:spPr>
          <a:xfrm flipV="1">
            <a:off x="11790409" y="5662829"/>
            <a:ext cx="799291" cy="1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2648354" y="2857500"/>
            <a:ext cx="5639646" cy="0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294947" y="2524000"/>
            <a:ext cx="769810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11500" dirty="0">
                <a:solidFill>
                  <a:srgbClr val="FA643F"/>
                </a:solidFill>
                <a:latin typeface="Arial Rounded MT Bold" panose="020F0704030504030204" pitchFamily="34" charset="0"/>
                <a:ea typeface="Arita Dotum Bold"/>
              </a:rPr>
              <a:t>결론</a:t>
            </a:r>
            <a:endParaRPr lang="en-US" sz="13800" dirty="0">
              <a:solidFill>
                <a:srgbClr val="FA643F"/>
              </a:solidFill>
              <a:latin typeface="Arial Rounded MT Bold" panose="020F0704030504030204" pitchFamily="34" charset="0"/>
              <a:ea typeface="Arita Dotum Bold"/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5944A95F-97DD-48AA-34D6-13C1D7869BE9}"/>
              </a:ext>
            </a:extLst>
          </p:cNvPr>
          <p:cNvSpPr/>
          <p:nvPr/>
        </p:nvSpPr>
        <p:spPr>
          <a:xfrm flipH="1">
            <a:off x="26636" y="2857500"/>
            <a:ext cx="5639646" cy="0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9" name="Group 12">
            <a:extLst>
              <a:ext uri="{FF2B5EF4-FFF2-40B4-BE49-F238E27FC236}">
                <a16:creationId xmlns:a16="http://schemas.microsoft.com/office/drawing/2014/main" id="{2D0DF0B6-7890-99E2-AFDB-8B7C8D4EDC6D}"/>
              </a:ext>
            </a:extLst>
          </p:cNvPr>
          <p:cNvGrpSpPr/>
          <p:nvPr/>
        </p:nvGrpSpPr>
        <p:grpSpPr>
          <a:xfrm>
            <a:off x="6781800" y="5253702"/>
            <a:ext cx="1935282" cy="895485"/>
            <a:chOff x="0" y="0"/>
            <a:chExt cx="945208" cy="532522"/>
          </a:xfrm>
          <a:solidFill>
            <a:srgbClr val="FA643E"/>
          </a:solidFill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15CAF118-AB27-718F-4C1C-53869F5A11B3}"/>
                </a:ext>
              </a:extLst>
            </p:cNvPr>
            <p:cNvSpPr/>
            <p:nvPr/>
          </p:nvSpPr>
          <p:spPr>
            <a:xfrm>
              <a:off x="0" y="0"/>
              <a:ext cx="945208" cy="532522"/>
            </a:xfrm>
            <a:custGeom>
              <a:avLst/>
              <a:gdLst/>
              <a:ahLst/>
              <a:cxnLst/>
              <a:rect l="l" t="t" r="r" b="b"/>
              <a:pathLst>
                <a:path w="945208" h="532522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B1E0B831-4621-C3B5-4AB9-85BD2F174C09}"/>
                </a:ext>
              </a:extLst>
            </p:cNvPr>
            <p:cNvSpPr txBox="1"/>
            <p:nvPr/>
          </p:nvSpPr>
          <p:spPr>
            <a:xfrm>
              <a:off x="0" y="-47625"/>
              <a:ext cx="945208" cy="580147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ko-KR" altLang="en-US" dirty="0">
                  <a:solidFill>
                    <a:schemeClr val="bg1"/>
                  </a:solidFill>
                  <a:ea typeface="Arita Dotum Medium"/>
                </a:rPr>
                <a:t>시나리오 작성</a:t>
              </a:r>
              <a:endParaRPr lang="en-US" dirty="0">
                <a:solidFill>
                  <a:schemeClr val="bg1"/>
                </a:solidFill>
                <a:ea typeface="Arita Dotum Medium"/>
              </a:endParaRPr>
            </a:p>
          </p:txBody>
        </p:sp>
      </p:grpSp>
      <p:sp>
        <p:nvSpPr>
          <p:cNvPr id="32" name="AutoShape 23">
            <a:extLst>
              <a:ext uri="{FF2B5EF4-FFF2-40B4-BE49-F238E27FC236}">
                <a16:creationId xmlns:a16="http://schemas.microsoft.com/office/drawing/2014/main" id="{BD5825D8-B922-4864-B77D-71B53815148D}"/>
              </a:ext>
            </a:extLst>
          </p:cNvPr>
          <p:cNvSpPr/>
          <p:nvPr/>
        </p:nvSpPr>
        <p:spPr>
          <a:xfrm flipV="1">
            <a:off x="5980732" y="5662829"/>
            <a:ext cx="799290" cy="2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4" name="Group 27">
            <a:extLst>
              <a:ext uri="{FF2B5EF4-FFF2-40B4-BE49-F238E27FC236}">
                <a16:creationId xmlns:a16="http://schemas.microsoft.com/office/drawing/2014/main" id="{C888704A-0E37-FBC8-A8CE-9DDCA7E3A830}"/>
              </a:ext>
            </a:extLst>
          </p:cNvPr>
          <p:cNvGrpSpPr/>
          <p:nvPr/>
        </p:nvGrpSpPr>
        <p:grpSpPr>
          <a:xfrm>
            <a:off x="12591478" y="5156200"/>
            <a:ext cx="2272258" cy="992996"/>
            <a:chOff x="0" y="-47625"/>
            <a:chExt cx="1109790" cy="484987"/>
          </a:xfrm>
        </p:grpSpPr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FD8C4E7D-7EB4-6C27-33E9-9FE786D64694}"/>
                </a:ext>
              </a:extLst>
            </p:cNvPr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6" name="TextBox 29">
              <a:extLst>
                <a:ext uri="{FF2B5EF4-FFF2-40B4-BE49-F238E27FC236}">
                  <a16:creationId xmlns:a16="http://schemas.microsoft.com/office/drawing/2014/main" id="{15E47250-FC09-E051-922B-60626BA21B61}"/>
                </a:ext>
              </a:extLst>
            </p:cNvPr>
            <p:cNvSpPr txBox="1"/>
            <p:nvPr/>
          </p:nvSpPr>
          <p:spPr>
            <a:xfrm>
              <a:off x="0" y="-47625"/>
              <a:ext cx="1109790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ko-KR" altLang="en-US" dirty="0">
                  <a:solidFill>
                    <a:srgbClr val="000000"/>
                  </a:solidFill>
                  <a:ea typeface="Arita Dotum Medium"/>
                </a:rPr>
                <a:t>소스코드 구현</a:t>
              </a:r>
              <a:endParaRPr lang="en-US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37" name="Group 30">
            <a:extLst>
              <a:ext uri="{FF2B5EF4-FFF2-40B4-BE49-F238E27FC236}">
                <a16:creationId xmlns:a16="http://schemas.microsoft.com/office/drawing/2014/main" id="{8815AD1F-9D13-A860-D289-C5478A8110BA}"/>
              </a:ext>
            </a:extLst>
          </p:cNvPr>
          <p:cNvGrpSpPr/>
          <p:nvPr/>
        </p:nvGrpSpPr>
        <p:grpSpPr>
          <a:xfrm>
            <a:off x="3708473" y="5251315"/>
            <a:ext cx="2272258" cy="895485"/>
            <a:chOff x="0" y="0"/>
            <a:chExt cx="1109790" cy="437362"/>
          </a:xfrm>
          <a:solidFill>
            <a:schemeClr val="bg1"/>
          </a:solidFill>
        </p:grpSpPr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B5324BB-B7B4-0D01-3236-69B56CBBFEA2}"/>
                </a:ext>
              </a:extLst>
            </p:cNvPr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9" name="TextBox 32">
              <a:extLst>
                <a:ext uri="{FF2B5EF4-FFF2-40B4-BE49-F238E27FC236}">
                  <a16:creationId xmlns:a16="http://schemas.microsoft.com/office/drawing/2014/main" id="{258A04A9-7390-254B-D8C9-56780FCFE34A}"/>
                </a:ext>
              </a:extLst>
            </p:cNvPr>
            <p:cNvSpPr txBox="1"/>
            <p:nvPr/>
          </p:nvSpPr>
          <p:spPr>
            <a:xfrm>
              <a:off x="0" y="-47625"/>
              <a:ext cx="1109790" cy="484987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dirty="0">
                  <a:ea typeface="Arita Dotum Medium"/>
                </a:rPr>
                <a:t>Use Case </a:t>
              </a:r>
              <a:r>
                <a:rPr lang="ko-KR" altLang="en-US" dirty="0">
                  <a:ea typeface="Arita Dotum Medium"/>
                </a:rPr>
                <a:t>설계</a:t>
              </a:r>
              <a:endParaRPr lang="en-US" dirty="0">
                <a:ea typeface="Arita Dotum Medium"/>
              </a:endParaRPr>
            </a:p>
          </p:txBody>
        </p:sp>
      </p:grpSp>
      <p:grpSp>
        <p:nvGrpSpPr>
          <p:cNvPr id="43" name="Group 27">
            <a:extLst>
              <a:ext uri="{FF2B5EF4-FFF2-40B4-BE49-F238E27FC236}">
                <a16:creationId xmlns:a16="http://schemas.microsoft.com/office/drawing/2014/main" id="{36885A76-CA18-1A34-0A66-4E2AA97C2A3A}"/>
              </a:ext>
            </a:extLst>
          </p:cNvPr>
          <p:cNvGrpSpPr/>
          <p:nvPr/>
        </p:nvGrpSpPr>
        <p:grpSpPr>
          <a:xfrm>
            <a:off x="9518151" y="5253702"/>
            <a:ext cx="2272258" cy="895485"/>
            <a:chOff x="0" y="0"/>
            <a:chExt cx="1109790" cy="437362"/>
          </a:xfrm>
        </p:grpSpPr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2BF9F37-82F3-3AF5-C6A8-CA19D962FEDC}"/>
                </a:ext>
              </a:extLst>
            </p:cNvPr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6D8B9010-1A79-93A2-2D42-3255D63BAB3C}"/>
                </a:ext>
              </a:extLst>
            </p:cNvPr>
            <p:cNvSpPr txBox="1"/>
            <p:nvPr/>
          </p:nvSpPr>
          <p:spPr>
            <a:xfrm>
              <a:off x="0" y="-47625"/>
              <a:ext cx="1109790" cy="4849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dirty="0">
                  <a:solidFill>
                    <a:srgbClr val="000000"/>
                  </a:solidFill>
                  <a:ea typeface="Arita Dotum Medium"/>
                </a:rPr>
                <a:t>Class Diagram </a:t>
              </a:r>
              <a:r>
                <a:rPr lang="ko-KR" altLang="en-US" dirty="0">
                  <a:solidFill>
                    <a:srgbClr val="000000"/>
                  </a:solidFill>
                  <a:ea typeface="Arita Dotum Medium"/>
                </a:rPr>
                <a:t>설계</a:t>
              </a:r>
              <a:endParaRPr lang="en-US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46" name="AutoShape 23">
            <a:extLst>
              <a:ext uri="{FF2B5EF4-FFF2-40B4-BE49-F238E27FC236}">
                <a16:creationId xmlns:a16="http://schemas.microsoft.com/office/drawing/2014/main" id="{DB6AD59F-639C-90B4-B3A1-C49125F170C9}"/>
              </a:ext>
            </a:extLst>
          </p:cNvPr>
          <p:cNvSpPr/>
          <p:nvPr/>
        </p:nvSpPr>
        <p:spPr>
          <a:xfrm flipV="1">
            <a:off x="8718862" y="5672746"/>
            <a:ext cx="799290" cy="2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7" name="AutoShape 23">
            <a:extLst>
              <a:ext uri="{FF2B5EF4-FFF2-40B4-BE49-F238E27FC236}">
                <a16:creationId xmlns:a16="http://schemas.microsoft.com/office/drawing/2014/main" id="{4EB8660B-FF9E-0A9F-3244-332F54533199}"/>
              </a:ext>
            </a:extLst>
          </p:cNvPr>
          <p:cNvSpPr/>
          <p:nvPr/>
        </p:nvSpPr>
        <p:spPr>
          <a:xfrm flipV="1">
            <a:off x="11790409" y="5662829"/>
            <a:ext cx="799291" cy="1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4582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6220534" y="4791200"/>
            <a:ext cx="2067466" cy="0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294947" y="4457700"/>
            <a:ext cx="7698105" cy="142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13800" dirty="0">
                <a:solidFill>
                  <a:srgbClr val="FA643F"/>
                </a:solidFill>
                <a:latin typeface="Arial Rounded MT Bold" panose="020F0704030504030204" pitchFamily="34" charset="0"/>
                <a:ea typeface="Arita Dotum Bold"/>
              </a:rPr>
              <a:t>Q&amp;A</a:t>
            </a: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5944A95F-97DD-48AA-34D6-13C1D7869BE9}"/>
              </a:ext>
            </a:extLst>
          </p:cNvPr>
          <p:cNvSpPr/>
          <p:nvPr/>
        </p:nvSpPr>
        <p:spPr>
          <a:xfrm flipH="1">
            <a:off x="26636" y="4791200"/>
            <a:ext cx="2118557" cy="0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41E5A0B-DF0B-4FF8-CA70-24E28DD5FD31}"/>
              </a:ext>
            </a:extLst>
          </p:cNvPr>
          <p:cNvGrpSpPr/>
          <p:nvPr/>
        </p:nvGrpSpPr>
        <p:grpSpPr>
          <a:xfrm>
            <a:off x="2145193" y="1028700"/>
            <a:ext cx="14075341" cy="8160700"/>
            <a:chOff x="0" y="0"/>
            <a:chExt cx="48072262" cy="278716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A9498B-A4D8-5485-62E7-39843625BE34}"/>
                </a:ext>
              </a:extLst>
            </p:cNvPr>
            <p:cNvSpPr/>
            <p:nvPr/>
          </p:nvSpPr>
          <p:spPr>
            <a:xfrm>
              <a:off x="0" y="0"/>
              <a:ext cx="48072263" cy="27871672"/>
            </a:xfrm>
            <a:custGeom>
              <a:avLst/>
              <a:gdLst/>
              <a:ahLst/>
              <a:cxnLst/>
              <a:rect l="l" t="t" r="r" b="b"/>
              <a:pathLst>
                <a:path w="48072263" h="27871672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90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BF46BBA1-E26E-F624-9185-099CC02D1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716" y="4100403"/>
            <a:ext cx="4714945" cy="502105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3366438-4784-00CC-6EFF-B5749D748A26}"/>
              </a:ext>
            </a:extLst>
          </p:cNvPr>
          <p:cNvGrpSpPr/>
          <p:nvPr/>
        </p:nvGrpSpPr>
        <p:grpSpPr>
          <a:xfrm>
            <a:off x="1989312" y="2782455"/>
            <a:ext cx="5239112" cy="6339004"/>
            <a:chOff x="1989312" y="2782455"/>
            <a:chExt cx="5239112" cy="633900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7511A-526A-9336-CE40-F4012BAACC03}"/>
                </a:ext>
              </a:extLst>
            </p:cNvPr>
            <p:cNvSpPr/>
            <p:nvPr/>
          </p:nvSpPr>
          <p:spPr>
            <a:xfrm>
              <a:off x="1989312" y="2782455"/>
              <a:ext cx="5239112" cy="633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1989312" y="2782455"/>
              <a:ext cx="5239112" cy="6339004"/>
              <a:chOff x="0" y="0"/>
              <a:chExt cx="17893417" cy="2164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893418" cy="21649937"/>
              </a:xfrm>
              <a:custGeom>
                <a:avLst/>
                <a:gdLst/>
                <a:ahLst/>
                <a:cxnLst/>
                <a:rect l="l" t="t" r="r" b="b"/>
                <a:pathLst>
                  <a:path w="17893418" h="21649937">
                    <a:moveTo>
                      <a:pt x="0" y="0"/>
                    </a:moveTo>
                    <a:lnTo>
                      <a:pt x="0" y="21649937"/>
                    </a:lnTo>
                    <a:lnTo>
                      <a:pt x="17893418" y="21649937"/>
                    </a:lnTo>
                    <a:lnTo>
                      <a:pt x="17893418" y="0"/>
                    </a:lnTo>
                    <a:lnTo>
                      <a:pt x="0" y="0"/>
                    </a:lnTo>
                    <a:close/>
                    <a:moveTo>
                      <a:pt x="17832457" y="21588977"/>
                    </a:moveTo>
                    <a:lnTo>
                      <a:pt x="59690" y="21588977"/>
                    </a:lnTo>
                    <a:lnTo>
                      <a:pt x="59690" y="59690"/>
                    </a:lnTo>
                    <a:lnTo>
                      <a:pt x="17832457" y="59690"/>
                    </a:lnTo>
                    <a:lnTo>
                      <a:pt x="17832457" y="21588977"/>
                    </a:lnTo>
                    <a:close/>
                  </a:path>
                </a:pathLst>
              </a:custGeom>
              <a:solidFill>
                <a:srgbClr val="FA643F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</p:grp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8869" y="2487562"/>
            <a:ext cx="6466423" cy="5583723"/>
            <a:chOff x="0" y="0"/>
            <a:chExt cx="4507230" cy="6350000"/>
          </a:xfrm>
          <a:blipFill>
            <a:blip r:embed="rId4"/>
            <a:stretch>
              <a:fillRect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lnTo>
                    <a:pt x="562610" y="4522470"/>
                  </a:ln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grpFill/>
            <a:ln>
              <a:solidFill>
                <a:srgbClr val="FA643E"/>
              </a:solidFill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7228425" y="3465769"/>
            <a:ext cx="12458395" cy="1331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B2C3818-8020-B28A-C06C-65E92390C0F7}"/>
              </a:ext>
            </a:extLst>
          </p:cNvPr>
          <p:cNvSpPr txBox="1"/>
          <p:nvPr/>
        </p:nvSpPr>
        <p:spPr>
          <a:xfrm>
            <a:off x="13334999" y="4008771"/>
            <a:ext cx="4191001" cy="6026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보험 영업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보험 가입 처리</a:t>
            </a:r>
            <a:endParaRPr lang="en-US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사고 처리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보상 처리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민원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상담 처리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고객 관리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직원 관리 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영업 성과 평가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보험 해지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배서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부활</a:t>
            </a:r>
            <a:r>
              <a:rPr lang="en-US" altLang="ko-KR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237489" lvl="1" algn="l"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  만기 재가입 처리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474979" lvl="1" indent="-23749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수금 안내장 발송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marL="237489" lvl="1" algn="l"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Arita Dotum Medium"/>
                <a:ea typeface="Arita Dotum Medium"/>
              </a:rPr>
              <a:t>   </a:t>
            </a:r>
            <a:endParaRPr lang="en-US" altLang="ko-KR" sz="2400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886298BE-7EE5-26C2-32B9-28ACEFDDD1D1}"/>
              </a:ext>
            </a:extLst>
          </p:cNvPr>
          <p:cNvGrpSpPr/>
          <p:nvPr/>
        </p:nvGrpSpPr>
        <p:grpSpPr>
          <a:xfrm>
            <a:off x="8877300" y="3068985"/>
            <a:ext cx="3086100" cy="779115"/>
            <a:chOff x="0" y="-9525"/>
            <a:chExt cx="812800" cy="205199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A46774-7783-BB6D-2916-00F556C90617}"/>
                </a:ext>
              </a:extLst>
            </p:cNvPr>
            <p:cNvSpPr/>
            <p:nvPr/>
          </p:nvSpPr>
          <p:spPr>
            <a:xfrm>
              <a:off x="0" y="0"/>
              <a:ext cx="812800" cy="195674"/>
            </a:xfrm>
            <a:custGeom>
              <a:avLst/>
              <a:gdLst/>
              <a:ahLst/>
              <a:cxnLst/>
              <a:rect l="l" t="t" r="r" b="b"/>
              <a:pathLst>
                <a:path w="812800" h="195674">
                  <a:moveTo>
                    <a:pt x="0" y="0"/>
                  </a:moveTo>
                  <a:lnTo>
                    <a:pt x="812800" y="0"/>
                  </a:lnTo>
                  <a:lnTo>
                    <a:pt x="812800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B820932C-D9D7-41D6-04BA-579FD66CFDB6}"/>
                </a:ext>
              </a:extLst>
            </p:cNvPr>
            <p:cNvSpPr txBox="1"/>
            <p:nvPr/>
          </p:nvSpPr>
          <p:spPr>
            <a:xfrm>
              <a:off x="0" y="-9525"/>
              <a:ext cx="812800" cy="205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300" dirty="0">
                  <a:solidFill>
                    <a:srgbClr val="FFFFFF"/>
                  </a:solidFill>
                  <a:latin typeface="Arita Dotum Bold"/>
                  <a:ea typeface="Arita Dotum Bold"/>
                </a:rPr>
                <a:t>고객 관점</a:t>
              </a:r>
              <a:endParaRPr lang="en-US" sz="3300" u="none" dirty="0">
                <a:solidFill>
                  <a:srgbClr val="FFFFFF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8276123" y="723900"/>
            <a:ext cx="8945077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FA643F"/>
                </a:solidFill>
                <a:latin typeface="Arita Dotum Bold"/>
                <a:ea typeface="Arita Dotum Bold"/>
              </a:rPr>
              <a:t>신동아화재 보험시스템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A43C753-D9B9-D58E-C375-EE78A12B65B5}"/>
              </a:ext>
            </a:extLst>
          </p:cNvPr>
          <p:cNvGrpSpPr/>
          <p:nvPr/>
        </p:nvGrpSpPr>
        <p:grpSpPr>
          <a:xfrm>
            <a:off x="13754100" y="3061690"/>
            <a:ext cx="3086100" cy="779115"/>
            <a:chOff x="0" y="-9525"/>
            <a:chExt cx="812800" cy="20519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32FAEAFE-2EB3-6764-8E59-60CFE362D0C7}"/>
                </a:ext>
              </a:extLst>
            </p:cNvPr>
            <p:cNvSpPr/>
            <p:nvPr/>
          </p:nvSpPr>
          <p:spPr>
            <a:xfrm>
              <a:off x="0" y="0"/>
              <a:ext cx="812800" cy="195674"/>
            </a:xfrm>
            <a:custGeom>
              <a:avLst/>
              <a:gdLst/>
              <a:ahLst/>
              <a:cxnLst/>
              <a:rect l="l" t="t" r="r" b="b"/>
              <a:pathLst>
                <a:path w="812800" h="195674">
                  <a:moveTo>
                    <a:pt x="0" y="0"/>
                  </a:moveTo>
                  <a:lnTo>
                    <a:pt x="812800" y="0"/>
                  </a:lnTo>
                  <a:lnTo>
                    <a:pt x="812800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FA643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5E58370F-3803-8704-1BD5-3581B7593677}"/>
                </a:ext>
              </a:extLst>
            </p:cNvPr>
            <p:cNvSpPr txBox="1"/>
            <p:nvPr/>
          </p:nvSpPr>
          <p:spPr>
            <a:xfrm>
              <a:off x="0" y="-9525"/>
              <a:ext cx="812800" cy="205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300" dirty="0">
                  <a:solidFill>
                    <a:srgbClr val="FFFFFF"/>
                  </a:solidFill>
                  <a:latin typeface="Arita Dotum Bold"/>
                  <a:ea typeface="Arita Dotum Bold"/>
                </a:rPr>
                <a:t>직원 관점</a:t>
              </a:r>
              <a:endParaRPr lang="en-US" sz="3300" u="none" dirty="0">
                <a:solidFill>
                  <a:srgbClr val="FFFFFF"/>
                </a:solidFill>
                <a:latin typeface="Arita Dotum Bold"/>
                <a:ea typeface="Arita Dotum Bold"/>
              </a:endParaRPr>
            </a:p>
          </p:txBody>
        </p:sp>
      </p:grpSp>
      <p:pic>
        <p:nvPicPr>
          <p:cNvPr id="17" name="그림 16" descr="텍스트, 스크린샷, 친필, 도표이(가) 표시된 사진&#10;&#10;자동 생성된 설명">
            <a:extLst>
              <a:ext uri="{FF2B5EF4-FFF2-40B4-BE49-F238E27FC236}">
                <a16:creationId xmlns:a16="http://schemas.microsoft.com/office/drawing/2014/main" id="{88B42702-065D-23B6-D59F-F947C7F01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1955" y="3984171"/>
            <a:ext cx="4424045" cy="62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A8664C3-002A-C122-751A-ED4E4C08B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0704" y="3189773"/>
            <a:ext cx="13866590" cy="6872370"/>
          </a:xfrm>
          <a:prstGeom prst="rect">
            <a:avLst/>
          </a:prstGeom>
        </p:spPr>
      </p:pic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23C408-2FB2-76A6-C685-DCEDD785CEB6}"/>
              </a:ext>
            </a:extLst>
          </p:cNvPr>
          <p:cNvGrpSpPr/>
          <p:nvPr/>
        </p:nvGrpSpPr>
        <p:grpSpPr>
          <a:xfrm>
            <a:off x="13980218" y="873830"/>
            <a:ext cx="3240982" cy="1018073"/>
            <a:chOff x="13853837" y="873830"/>
            <a:chExt cx="3240982" cy="1018073"/>
          </a:xfrm>
        </p:grpSpPr>
        <p:sp useBgFill="1">
          <p:nvSpPr>
            <p:cNvPr id="28" name="직사각형 27">
              <a:extLst>
                <a:ext uri="{FF2B5EF4-FFF2-40B4-BE49-F238E27FC236}">
                  <a16:creationId xmlns:a16="http://schemas.microsoft.com/office/drawing/2014/main" id="{2EE2F4D4-8585-CF4C-2FE6-8AA40AED478B}"/>
                </a:ext>
              </a:extLst>
            </p:cNvPr>
            <p:cNvSpPr>
              <a:spLocks/>
            </p:cNvSpPr>
            <p:nvPr/>
          </p:nvSpPr>
          <p:spPr>
            <a:xfrm>
              <a:off x="13901913" y="972562"/>
              <a:ext cx="3192906" cy="919341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E5E013D3-D4B8-D196-F680-027371409824}"/>
                </a:ext>
              </a:extLst>
            </p:cNvPr>
            <p:cNvSpPr/>
            <p:nvPr/>
          </p:nvSpPr>
          <p:spPr>
            <a:xfrm>
              <a:off x="13853837" y="873830"/>
              <a:ext cx="3200282" cy="919341"/>
            </a:xfrm>
            <a:custGeom>
              <a:avLst/>
              <a:gdLst/>
              <a:ahLst/>
              <a:cxnLst/>
              <a:rect l="l" t="t" r="r" b="b"/>
              <a:pathLst>
                <a:path w="18507546" h="3898321">
                  <a:moveTo>
                    <a:pt x="0" y="0"/>
                  </a:moveTo>
                  <a:lnTo>
                    <a:pt x="0" y="3898321"/>
                  </a:lnTo>
                  <a:lnTo>
                    <a:pt x="18507546" y="3898321"/>
                  </a:lnTo>
                  <a:lnTo>
                    <a:pt x="18507546" y="0"/>
                  </a:lnTo>
                  <a:lnTo>
                    <a:pt x="0" y="0"/>
                  </a:lnTo>
                  <a:close/>
                  <a:moveTo>
                    <a:pt x="18446586" y="3837362"/>
                  </a:moveTo>
                  <a:lnTo>
                    <a:pt x="59690" y="3837362"/>
                  </a:lnTo>
                  <a:lnTo>
                    <a:pt x="59690" y="59690"/>
                  </a:lnTo>
                  <a:lnTo>
                    <a:pt x="18446586" y="59690"/>
                  </a:lnTo>
                  <a:lnTo>
                    <a:pt x="18446586" y="3837362"/>
                  </a:lnTo>
                  <a:close/>
                </a:path>
              </a:pathLst>
            </a:custGeom>
            <a:noFill/>
            <a:ln w="12700">
              <a:solidFill>
                <a:srgbClr val="FA643E"/>
              </a:solidFill>
            </a:ln>
          </p:spPr>
          <p:txBody>
            <a:bodyPr/>
            <a:lstStyle/>
            <a:p>
              <a:endParaRPr lang="ko-Kore-KR" altLang="en-US" dirty="0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C010453E-87B3-6C3B-8F3A-8967D41FBFD7}"/>
                </a:ext>
              </a:extLst>
            </p:cNvPr>
            <p:cNvSpPr txBox="1"/>
            <p:nvPr/>
          </p:nvSpPr>
          <p:spPr>
            <a:xfrm>
              <a:off x="13857649" y="1118154"/>
              <a:ext cx="32002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altLang="ko-KR" sz="3000" dirty="0">
                  <a:solidFill>
                    <a:srgbClr val="FA643F"/>
                  </a:solidFill>
                  <a:latin typeface="Arita Dotum Bold"/>
                  <a:ea typeface="Arita Dotum Bold"/>
                </a:rPr>
                <a:t>Use</a:t>
              </a:r>
              <a:r>
                <a:rPr lang="ko-KR" altLang="en-US" sz="3000" dirty="0">
                  <a:solidFill>
                    <a:srgbClr val="FA643F"/>
                  </a:solidFill>
                  <a:latin typeface="Arita Dotum Bold"/>
                  <a:ea typeface="Arita Dotum Bold"/>
                </a:rPr>
                <a:t> </a:t>
              </a:r>
              <a:r>
                <a:rPr lang="en-US" altLang="ko-KR" sz="3000" dirty="0">
                  <a:solidFill>
                    <a:srgbClr val="FA643F"/>
                  </a:solidFill>
                  <a:latin typeface="Arita Dotum Bold"/>
                  <a:ea typeface="Arita Dotum Bold"/>
                </a:rPr>
                <a:t>Case</a:t>
              </a:r>
              <a:endParaRPr lang="en-US" sz="3000" dirty="0">
                <a:solidFill>
                  <a:srgbClr val="FA643F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368994" y="1828223"/>
            <a:ext cx="7765266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endParaRPr lang="ko-KR" altLang="en-US" sz="22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 특징 </a:t>
            </a:r>
            <a:r>
              <a:rPr lang="en-US" altLang="ko-KR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: </a:t>
            </a:r>
            <a:r>
              <a:rPr lang="ko-KR" altLang="en-US" sz="2200" dirty="0" err="1">
                <a:latin typeface="Arita Dotum Medium"/>
                <a:ea typeface="Arita Dotum Medium"/>
              </a:rPr>
              <a:t>유스케이스를</a:t>
            </a:r>
            <a:r>
              <a:rPr lang="ko-KR" altLang="en-US" sz="2200" dirty="0">
                <a:latin typeface="Arita Dotum Medium"/>
                <a:ea typeface="Arita Dotum Medium"/>
              </a:rPr>
              <a:t> 작성할 때 모호하다고 느낀 동사를 통일</a:t>
            </a:r>
          </a:p>
          <a:p>
            <a:pPr marL="215901" lvl="1">
              <a:lnSpc>
                <a:spcPts val="2300"/>
              </a:lnSpc>
            </a:pPr>
            <a:endParaRPr lang="ko-KR" altLang="en-US" sz="2200" dirty="0">
              <a:latin typeface="Arita Dotum Medium"/>
              <a:ea typeface="Arita Dotum Medium"/>
            </a:endParaRPr>
          </a:p>
          <a:p>
            <a:pPr marL="215901" lvl="1">
              <a:lnSpc>
                <a:spcPts val="23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신청한다 </a:t>
            </a:r>
            <a:r>
              <a:rPr lang="en-US" altLang="ko-KR" sz="2200" dirty="0">
                <a:latin typeface="Arita Dotum Medium"/>
                <a:ea typeface="Arita Dotum Medium"/>
              </a:rPr>
              <a:t>- </a:t>
            </a:r>
            <a:r>
              <a:rPr lang="ko-KR" altLang="en-US" sz="2200" dirty="0">
                <a:latin typeface="Arita Dotum Medium"/>
                <a:ea typeface="Arita Dotum Medium"/>
              </a:rPr>
              <a:t>고객 혹은 직원이 외부 요인에 부탁할 때 </a:t>
            </a:r>
            <a:endParaRPr lang="en-US" altLang="ko-KR" sz="2200" dirty="0"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4393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304800" y="1781218"/>
            <a:ext cx="7765266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300"/>
              </a:lnSpc>
            </a:pPr>
            <a:endParaRPr lang="ko-KR" altLang="en-US" sz="22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 특징 </a:t>
            </a:r>
            <a:r>
              <a:rPr lang="en-US" altLang="ko-KR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: </a:t>
            </a:r>
            <a:r>
              <a:rPr lang="ko-KR" altLang="en-US" sz="2200" dirty="0" err="1">
                <a:latin typeface="Arita Dotum Medium"/>
                <a:ea typeface="Arita Dotum Medium"/>
              </a:rPr>
              <a:t>유스케이스를</a:t>
            </a:r>
            <a:r>
              <a:rPr lang="ko-KR" altLang="en-US" sz="2200" dirty="0">
                <a:latin typeface="Arita Dotum Medium"/>
                <a:ea typeface="Arita Dotum Medium"/>
              </a:rPr>
              <a:t> 작성할 때 모호하다고 느낀 동사를 통일</a:t>
            </a:r>
          </a:p>
          <a:p>
            <a:pPr marL="215901" lvl="1">
              <a:lnSpc>
                <a:spcPts val="2300"/>
              </a:lnSpc>
            </a:pPr>
            <a:endParaRPr lang="ko-KR" altLang="en-US" sz="2200" dirty="0">
              <a:latin typeface="Arita Dotum Medium"/>
              <a:ea typeface="Arita Dotum Medium"/>
            </a:endParaRPr>
          </a:p>
          <a:p>
            <a:pPr marL="215901" lvl="1">
              <a:lnSpc>
                <a:spcPts val="23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요청한다 </a:t>
            </a:r>
            <a:r>
              <a:rPr lang="en-US" altLang="ko-KR" sz="2200" dirty="0">
                <a:latin typeface="Arita Dotum Medium"/>
                <a:ea typeface="Arita Dotum Medium"/>
              </a:rPr>
              <a:t>-  </a:t>
            </a:r>
            <a:r>
              <a:rPr lang="ko-KR" altLang="en-US" sz="2200" dirty="0">
                <a:latin typeface="Arita Dotum Medium"/>
                <a:ea typeface="Arita Dotum Medium"/>
              </a:rPr>
              <a:t>직원이 직원에게 부탁할 때 </a:t>
            </a:r>
            <a:endParaRPr lang="en-US" altLang="ko-KR" sz="2200" dirty="0">
              <a:latin typeface="Arita Dotum Medium"/>
              <a:ea typeface="Arita Dotum Medium"/>
            </a:endParaRPr>
          </a:p>
          <a:p>
            <a:pPr marL="215901" lvl="1">
              <a:lnSpc>
                <a:spcPts val="23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처리한다 </a:t>
            </a:r>
            <a:r>
              <a:rPr lang="en-US" altLang="ko-KR" sz="2200" dirty="0">
                <a:latin typeface="Arita Dotum Medium"/>
                <a:ea typeface="Arita Dotum Medium"/>
              </a:rPr>
              <a:t>-  </a:t>
            </a:r>
            <a:r>
              <a:rPr lang="ko-KR" altLang="en-US" sz="2200" dirty="0">
                <a:latin typeface="Arita Dotum Medium"/>
                <a:ea typeface="Arita Dotum Medium"/>
              </a:rPr>
              <a:t>들어온 정보를 바탕으로 해당 정보를 가공처리 할 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0E63E-6518-E17F-CAEA-2BE98EA0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37" y="3571474"/>
            <a:ext cx="7765265" cy="62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383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368994" y="1828223"/>
            <a:ext cx="7765266" cy="2129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endParaRPr lang="ko-KR" altLang="en-US" sz="22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 특징 </a:t>
            </a:r>
            <a:r>
              <a:rPr lang="en-US" altLang="ko-KR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: </a:t>
            </a:r>
            <a:r>
              <a:rPr lang="ko-KR" altLang="en-US" sz="2200" dirty="0" err="1">
                <a:latin typeface="Arita Dotum Medium"/>
                <a:ea typeface="Arita Dotum Medium"/>
              </a:rPr>
              <a:t>유스케이스를</a:t>
            </a:r>
            <a:r>
              <a:rPr lang="ko-KR" altLang="en-US" sz="2200" dirty="0">
                <a:latin typeface="Arita Dotum Medium"/>
                <a:ea typeface="Arita Dotum Medium"/>
              </a:rPr>
              <a:t> 작성할 때 모호하다고 느낀 동사를 통일</a:t>
            </a:r>
            <a:endParaRPr lang="en-US" altLang="ko-KR" sz="2200" dirty="0">
              <a:latin typeface="Arita Dotum Medium"/>
              <a:ea typeface="Arita Dotum Medium"/>
            </a:endParaRP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latin typeface="Arita Dotum Medium"/>
              <a:ea typeface="Arita Dotum Medium"/>
            </a:endParaRPr>
          </a:p>
          <a:p>
            <a:pPr marL="215901" lvl="1">
              <a:lnSpc>
                <a:spcPts val="28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관리한다 </a:t>
            </a:r>
            <a:r>
              <a:rPr lang="en-US" altLang="ko-KR" sz="2200" dirty="0">
                <a:latin typeface="Arita Dotum Medium"/>
                <a:ea typeface="Arita Dotum Medium"/>
              </a:rPr>
              <a:t>-  </a:t>
            </a:r>
            <a:r>
              <a:rPr lang="en" altLang="ko-KR" sz="2200" dirty="0">
                <a:latin typeface="Arita Dotum Medium"/>
                <a:ea typeface="Arita Dotum Medium"/>
              </a:rPr>
              <a:t>CRUD </a:t>
            </a:r>
            <a:r>
              <a:rPr lang="ko-KR" altLang="en-US" sz="2200" dirty="0">
                <a:latin typeface="Arita Dotum Medium"/>
                <a:ea typeface="Arita Dotum Medium"/>
              </a:rPr>
              <a:t>등록</a:t>
            </a:r>
            <a:r>
              <a:rPr lang="en-US" altLang="ko-KR" sz="2200" dirty="0">
                <a:latin typeface="Arita Dotum Medium"/>
                <a:ea typeface="Arita Dotum Medium"/>
              </a:rPr>
              <a:t>, </a:t>
            </a:r>
            <a:r>
              <a:rPr lang="ko-KR" altLang="en-US" sz="2200" dirty="0">
                <a:latin typeface="Arita Dotum Medium"/>
                <a:ea typeface="Arita Dotum Medium"/>
              </a:rPr>
              <a:t>조회</a:t>
            </a:r>
            <a:r>
              <a:rPr lang="en-US" altLang="ko-KR" sz="2200" dirty="0">
                <a:latin typeface="Arita Dotum Medium"/>
                <a:ea typeface="Arita Dotum Medium"/>
              </a:rPr>
              <a:t>, </a:t>
            </a:r>
            <a:r>
              <a:rPr lang="ko-KR" altLang="en-US" sz="2200" dirty="0">
                <a:latin typeface="Arita Dotum Medium"/>
                <a:ea typeface="Arita Dotum Medium"/>
              </a:rPr>
              <a:t>수정</a:t>
            </a:r>
            <a:r>
              <a:rPr lang="en-US" altLang="ko-KR" sz="2200" dirty="0">
                <a:latin typeface="Arita Dotum Medium"/>
                <a:ea typeface="Arita Dotum Medium"/>
              </a:rPr>
              <a:t>, </a:t>
            </a:r>
            <a:r>
              <a:rPr lang="ko-KR" altLang="en-US" sz="2200" dirty="0">
                <a:latin typeface="Arita Dotum Medium"/>
                <a:ea typeface="Arita Dotum Medium"/>
              </a:rPr>
              <a:t>삭제</a:t>
            </a:r>
          </a:p>
          <a:p>
            <a:pPr marL="215901" lvl="1">
              <a:lnSpc>
                <a:spcPts val="2800"/>
              </a:lnSpc>
            </a:pPr>
            <a:endParaRPr lang="en-US" altLang="ko-KR" sz="2200" dirty="0">
              <a:latin typeface="Arita Dotum Medium"/>
              <a:ea typeface="Arita Dotum Medium"/>
            </a:endParaRPr>
          </a:p>
          <a:p>
            <a:pPr marL="215901" lvl="1">
              <a:lnSpc>
                <a:spcPts val="2800"/>
              </a:lnSpc>
            </a:pPr>
            <a:endParaRPr lang="ko-KR" altLang="en-US" sz="2200" dirty="0">
              <a:latin typeface="Arita Dotum Medium"/>
              <a:ea typeface="Arita Dotum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D985DD-0CFA-45C1-8923-F4531272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26" y="3590549"/>
            <a:ext cx="12191974" cy="60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62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">
            <a:extLst>
              <a:ext uri="{FF2B5EF4-FFF2-40B4-BE49-F238E27FC236}">
                <a16:creationId xmlns:a16="http://schemas.microsoft.com/office/drawing/2014/main" id="{345DFB94-EE81-5A05-8F8D-5D3925DFEBE3}"/>
              </a:ext>
            </a:extLst>
          </p:cNvPr>
          <p:cNvSpPr/>
          <p:nvPr/>
        </p:nvSpPr>
        <p:spPr>
          <a:xfrm>
            <a:off x="8894877" y="1333500"/>
            <a:ext cx="11455288" cy="1264"/>
          </a:xfrm>
          <a:prstGeom prst="line">
            <a:avLst/>
          </a:prstGeom>
          <a:ln w="25400" cap="flat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48000">
                  <a:srgbClr val="FA643E"/>
                </a:gs>
              </a:gsLst>
              <a:lin ang="10800000" scaled="1"/>
              <a:tileRect/>
            </a:gra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495300"/>
            <a:ext cx="18745431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0F7F2-3A53-E40A-B766-99207504A15A}"/>
              </a:ext>
            </a:extLst>
          </p:cNvPr>
          <p:cNvSpPr txBox="1"/>
          <p:nvPr/>
        </p:nvSpPr>
        <p:spPr>
          <a:xfrm>
            <a:off x="578660" y="495300"/>
            <a:ext cx="7765266" cy="142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>
              <a:lnSpc>
                <a:spcPts val="11700"/>
              </a:lnSpc>
              <a:spcBef>
                <a:spcPct val="0"/>
              </a:spcBef>
            </a:pPr>
            <a:r>
              <a:rPr lang="en-US" altLang="ko-Kore-KR" sz="7200" dirty="0">
                <a:solidFill>
                  <a:srgbClr val="FA643F"/>
                </a:solidFill>
                <a:latin typeface="Arita Dotum Bold"/>
                <a:ea typeface="Arita Dotum Bold"/>
              </a:rPr>
              <a:t>Use Case </a:t>
            </a:r>
            <a:r>
              <a:rPr lang="ko-KR" altLang="en-US" sz="6000" dirty="0" err="1">
                <a:solidFill>
                  <a:srgbClr val="FA643F"/>
                </a:solidFill>
                <a:latin typeface="Arita Dotum Bold"/>
                <a:ea typeface="Arita Dotum Bold"/>
              </a:rPr>
              <a:t>유스케이스</a:t>
            </a:r>
            <a:endParaRPr lang="en-US" altLang="ko-Kore-KR" sz="72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4CAFF-1A4D-183C-8856-392DFEBC30E3}"/>
              </a:ext>
            </a:extLst>
          </p:cNvPr>
          <p:cNvSpPr txBox="1"/>
          <p:nvPr/>
        </p:nvSpPr>
        <p:spPr>
          <a:xfrm>
            <a:off x="7003473" y="2369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 useBgFill="1">
        <p:nvSpPr>
          <p:cNvPr id="28" name="직사각형 27">
            <a:extLst>
              <a:ext uri="{FF2B5EF4-FFF2-40B4-BE49-F238E27FC236}">
                <a16:creationId xmlns:a16="http://schemas.microsoft.com/office/drawing/2014/main" id="{2EE2F4D4-8585-CF4C-2FE6-8AA40AED478B}"/>
              </a:ext>
            </a:extLst>
          </p:cNvPr>
          <p:cNvSpPr>
            <a:spLocks/>
          </p:cNvSpPr>
          <p:nvPr/>
        </p:nvSpPr>
        <p:spPr>
          <a:xfrm>
            <a:off x="13829245" y="1005196"/>
            <a:ext cx="3192906" cy="919341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5E013D3-D4B8-D196-F680-027371409824}"/>
              </a:ext>
            </a:extLst>
          </p:cNvPr>
          <p:cNvSpPr/>
          <p:nvPr/>
        </p:nvSpPr>
        <p:spPr>
          <a:xfrm>
            <a:off x="13853837" y="873830"/>
            <a:ext cx="3200282" cy="919341"/>
          </a:xfrm>
          <a:custGeom>
            <a:avLst/>
            <a:gdLst/>
            <a:ahLst/>
            <a:cxnLst/>
            <a:rect l="l" t="t" r="r" b="b"/>
            <a:pathLst>
              <a:path w="18507546" h="3898321">
                <a:moveTo>
                  <a:pt x="0" y="0"/>
                </a:moveTo>
                <a:lnTo>
                  <a:pt x="0" y="3898321"/>
                </a:lnTo>
                <a:lnTo>
                  <a:pt x="18507546" y="3898321"/>
                </a:lnTo>
                <a:lnTo>
                  <a:pt x="18507546" y="0"/>
                </a:lnTo>
                <a:lnTo>
                  <a:pt x="0" y="0"/>
                </a:lnTo>
                <a:close/>
                <a:moveTo>
                  <a:pt x="18446586" y="3837362"/>
                </a:moveTo>
                <a:lnTo>
                  <a:pt x="59690" y="3837362"/>
                </a:lnTo>
                <a:lnTo>
                  <a:pt x="59690" y="59690"/>
                </a:lnTo>
                <a:lnTo>
                  <a:pt x="18446586" y="59690"/>
                </a:lnTo>
                <a:lnTo>
                  <a:pt x="18446586" y="3837362"/>
                </a:lnTo>
                <a:close/>
              </a:path>
            </a:pathLst>
          </a:custGeom>
          <a:noFill/>
          <a:ln w="12700">
            <a:solidFill>
              <a:srgbClr val="FA643E"/>
            </a:solidFill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C010453E-87B3-6C3B-8F3A-8967D41FBFD7}"/>
              </a:ext>
            </a:extLst>
          </p:cNvPr>
          <p:cNvSpPr txBox="1"/>
          <p:nvPr/>
        </p:nvSpPr>
        <p:spPr>
          <a:xfrm>
            <a:off x="13857649" y="1118154"/>
            <a:ext cx="320028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Use</a:t>
            </a:r>
            <a:r>
              <a:rPr lang="ko-KR" altLang="en-US" sz="3000" dirty="0">
                <a:solidFill>
                  <a:srgbClr val="FA643F"/>
                </a:solidFill>
                <a:latin typeface="Arita Dotum Bold"/>
                <a:ea typeface="Arita Dotum Bold"/>
              </a:rPr>
              <a:t> </a:t>
            </a:r>
            <a:r>
              <a:rPr lang="en-US" altLang="ko-KR" sz="3000" dirty="0">
                <a:solidFill>
                  <a:srgbClr val="FA643F"/>
                </a:solidFill>
                <a:latin typeface="Arita Dotum Bold"/>
                <a:ea typeface="Arita Dotum Bold"/>
              </a:rPr>
              <a:t>Case</a:t>
            </a:r>
            <a:endParaRPr lang="en-US" sz="3000" dirty="0">
              <a:solidFill>
                <a:srgbClr val="FA643F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5324E72-A02B-B41F-3D22-7BB5D99C7781}"/>
              </a:ext>
            </a:extLst>
          </p:cNvPr>
          <p:cNvSpPr txBox="1"/>
          <p:nvPr/>
        </p:nvSpPr>
        <p:spPr>
          <a:xfrm>
            <a:off x="368994" y="1828223"/>
            <a:ext cx="7765266" cy="177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endParaRPr lang="ko-KR" altLang="en-US" sz="2200" dirty="0">
              <a:solidFill>
                <a:srgbClr val="FA643E"/>
              </a:solidFill>
              <a:latin typeface="Arita Dotum Medium"/>
              <a:ea typeface="Arita Dotum Medium"/>
            </a:endParaRP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 특징 </a:t>
            </a:r>
            <a:r>
              <a:rPr lang="en-US" altLang="ko-KR" sz="2200" dirty="0">
                <a:solidFill>
                  <a:srgbClr val="FA643E"/>
                </a:solidFill>
                <a:latin typeface="Arita Dotum Medium"/>
                <a:ea typeface="Arita Dotum Medium"/>
              </a:rPr>
              <a:t>: </a:t>
            </a:r>
            <a:r>
              <a:rPr lang="ko-KR" altLang="en-US" sz="2200" dirty="0" err="1">
                <a:latin typeface="Arita Dotum Medium"/>
                <a:ea typeface="Arita Dotum Medium"/>
              </a:rPr>
              <a:t>유스케이스를</a:t>
            </a:r>
            <a:r>
              <a:rPr lang="ko-KR" altLang="en-US" sz="2200" dirty="0">
                <a:latin typeface="Arita Dotum Medium"/>
                <a:ea typeface="Arita Dotum Medium"/>
              </a:rPr>
              <a:t> 작성할 때 모호하다고 느낀 동사를 통일</a:t>
            </a:r>
          </a:p>
          <a:p>
            <a:pPr marL="215901" lvl="1">
              <a:lnSpc>
                <a:spcPts val="2800"/>
              </a:lnSpc>
            </a:pPr>
            <a:endParaRPr lang="ko-KR" altLang="en-US" sz="2200" dirty="0">
              <a:latin typeface="Arita Dotum Medium"/>
              <a:ea typeface="Arita Dotum Medium"/>
            </a:endParaRPr>
          </a:p>
          <a:p>
            <a:pPr marL="215901" lvl="1">
              <a:lnSpc>
                <a:spcPts val="2800"/>
              </a:lnSpc>
            </a:pPr>
            <a:r>
              <a:rPr lang="ko-KR" altLang="en-US" sz="2200" dirty="0">
                <a:latin typeface="Arita Dotum Medium"/>
                <a:ea typeface="Arita Dotum Medium"/>
              </a:rPr>
              <a:t>심사한다 </a:t>
            </a:r>
            <a:r>
              <a:rPr lang="en-US" altLang="ko-KR" sz="2200" dirty="0">
                <a:latin typeface="Arita Dotum Medium"/>
                <a:ea typeface="Arita Dotum Medium"/>
              </a:rPr>
              <a:t>-  </a:t>
            </a:r>
            <a:r>
              <a:rPr lang="ko-KR" altLang="en-US" sz="2200" dirty="0">
                <a:latin typeface="Arita Dotum Medium"/>
                <a:ea typeface="Arita Dotum Medium"/>
              </a:rPr>
              <a:t>들어온 정보를 바탕으로 심사</a:t>
            </a:r>
            <a:r>
              <a:rPr lang="en-US" altLang="ko-KR" sz="2200" dirty="0">
                <a:latin typeface="Arita Dotum Medium"/>
                <a:ea typeface="Arita Dotum Medium"/>
              </a:rPr>
              <a:t>, </a:t>
            </a:r>
            <a:r>
              <a:rPr lang="ko-KR" altLang="en-US" sz="2200" dirty="0">
                <a:latin typeface="Arita Dotum Medium"/>
                <a:ea typeface="Arita Dotum Medium"/>
              </a:rPr>
              <a:t>승인할 때</a:t>
            </a:r>
          </a:p>
          <a:p>
            <a:pPr marL="215901" lvl="1">
              <a:lnSpc>
                <a:spcPts val="2800"/>
              </a:lnSpc>
            </a:pPr>
            <a:endParaRPr lang="ko-KR" altLang="en-US" sz="2200" dirty="0">
              <a:latin typeface="Arita Dotum Medium"/>
              <a:ea typeface="Arita Dotum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2268A5-7E09-7AED-1383-4B52B16F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350848"/>
            <a:ext cx="10661130" cy="46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208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2253</Words>
  <Application>Microsoft Macintosh PowerPoint</Application>
  <PresentationFormat>사용자 지정</PresentationFormat>
  <Paragraphs>382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Aptos</vt:lpstr>
      <vt:lpstr>Arial</vt:lpstr>
      <vt:lpstr>Consolas</vt:lpstr>
      <vt:lpstr>Arita Dotum Medium</vt:lpstr>
      <vt:lpstr>Arita Dotum Bold</vt:lpstr>
      <vt:lpstr>Calibri</vt:lpstr>
      <vt:lpstr>Arial Rounded MT Bold</vt:lpstr>
      <vt:lpstr>Wingdings</vt:lpstr>
      <vt:lpstr>Courier New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주황색 베이지색 심플하고 미니멀한 연례 회사 보고서 비즈니스 프레젠테이션</dc:title>
  <cp:lastModifiedBy>金　大賢</cp:lastModifiedBy>
  <cp:revision>149</cp:revision>
  <dcterms:created xsi:type="dcterms:W3CDTF">2006-08-16T00:00:00Z</dcterms:created>
  <dcterms:modified xsi:type="dcterms:W3CDTF">2024-06-18T12:19:14Z</dcterms:modified>
  <dc:identifier>DAGHaq8oFfI</dc:identifier>
</cp:coreProperties>
</file>